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5"/>
  </p:notesMasterIdLst>
  <p:sldIdLst>
    <p:sldId id="724" r:id="rId2"/>
    <p:sldId id="256" r:id="rId3"/>
    <p:sldId id="737" r:id="rId4"/>
    <p:sldId id="741" r:id="rId5"/>
    <p:sldId id="740" r:id="rId6"/>
    <p:sldId id="726" r:id="rId7"/>
    <p:sldId id="257" r:id="rId8"/>
    <p:sldId id="742" r:id="rId9"/>
    <p:sldId id="743" r:id="rId10"/>
    <p:sldId id="459" r:id="rId11"/>
    <p:sldId id="297" r:id="rId12"/>
    <p:sldId id="738" r:id="rId13"/>
    <p:sldId id="739" r:id="rId14"/>
    <p:sldId id="744" r:id="rId15"/>
    <p:sldId id="320" r:id="rId16"/>
    <p:sldId id="729" r:id="rId17"/>
    <p:sldId id="287" r:id="rId18"/>
    <p:sldId id="271" r:id="rId19"/>
    <p:sldId id="272" r:id="rId20"/>
    <p:sldId id="731" r:id="rId21"/>
    <p:sldId id="288" r:id="rId22"/>
    <p:sldId id="274" r:id="rId23"/>
    <p:sldId id="261" r:id="rId24"/>
    <p:sldId id="289" r:id="rId25"/>
    <p:sldId id="281" r:id="rId26"/>
    <p:sldId id="276" r:id="rId27"/>
    <p:sldId id="719" r:id="rId28"/>
    <p:sldId id="720" r:id="rId29"/>
    <p:sldId id="278" r:id="rId30"/>
    <p:sldId id="734" r:id="rId31"/>
    <p:sldId id="280" r:id="rId32"/>
    <p:sldId id="732" r:id="rId33"/>
    <p:sldId id="733" r:id="rId34"/>
    <p:sldId id="277" r:id="rId35"/>
    <p:sldId id="284" r:id="rId36"/>
    <p:sldId id="721" r:id="rId37"/>
    <p:sldId id="282" r:id="rId38"/>
    <p:sldId id="290" r:id="rId39"/>
    <p:sldId id="283" r:id="rId40"/>
    <p:sldId id="722" r:id="rId41"/>
    <p:sldId id="263" r:id="rId42"/>
    <p:sldId id="718" r:id="rId43"/>
    <p:sldId id="746" r:id="rId44"/>
  </p:sldIdLst>
  <p:sldSz cx="12192000" cy="6858000"/>
  <p:notesSz cx="6797675" cy="9928225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A1A5A21-79D3-2AC2-95CD-79B6F4860D08}">
  <a:tblStyle styleId="{8A1A5A21-79D3-2AC2-95CD-79B6F4860D08}" styleName="Light Style 1 - Accent 3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3"/>
              </a:solidFill>
            </a:ln>
          </a:top>
          <a:bottom>
            <a:ln w="12700">
              <a:solidFill>
                <a:schemeClr val="accent3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band2V>
      <a:tcStyle>
        <a:tcBdr/>
        <a:fill>
          <a:solidFill>
            <a:schemeClr val="accent3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3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3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62" d="100"/>
          <a:sy n="62" d="100"/>
        </p:scale>
        <p:origin x="73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2"/>
            <a:ext cx="2893884" cy="402169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l">
              <a:defRPr sz="11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781071" y="2"/>
            <a:ext cx="2893884" cy="402169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r">
              <a:defRPr sz="1100"/>
            </a:lvl1pPr>
          </a:lstStyle>
          <a:p>
            <a:pPr>
              <a:defRPr/>
            </a:pPr>
            <a:fld id="{FEA2ABDE-F2D3-4B26-B4A7-3E41F61C8F5B}" type="datetimeFigureOut">
              <a:rPr lang="en-MY"/>
              <a:t>20/6/2024</a:t>
            </a:fld>
            <a:endParaRPr lang="en-MY"/>
          </a:p>
        </p:txBody>
      </p:sp>
      <p:sp>
        <p:nvSpPr>
          <p:cNvPr id="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0275" y="1004888"/>
            <a:ext cx="4816475" cy="2709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84" tIns="40142" rIns="80284" bIns="40142" rtlCol="0" anchor="ctr"/>
          <a:lstStyle/>
          <a:p>
            <a:pPr>
              <a:defRPr/>
            </a:pPr>
            <a:endParaRPr lang="en-MY"/>
          </a:p>
        </p:txBody>
      </p:sp>
      <p:sp>
        <p:nvSpPr>
          <p:cNvPr id="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67341" y="3866212"/>
            <a:ext cx="5341835" cy="3163378"/>
          </a:xfrm>
          <a:prstGeom prst="rect">
            <a:avLst/>
          </a:prstGeom>
        </p:spPr>
        <p:txBody>
          <a:bodyPr vert="horz" lIns="80284" tIns="40142" rIns="80284" bIns="40142" rtlCol="0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7632198"/>
            <a:ext cx="2893884" cy="402169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781071" y="7632198"/>
            <a:ext cx="2893884" cy="402169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r">
              <a:defRPr sz="1100"/>
            </a:lvl1pPr>
          </a:lstStyle>
          <a:p>
            <a:pPr>
              <a:defRPr/>
            </a:pPr>
            <a:fld id="{6BA3A2DC-DE57-4D48-BC68-29FE329A07EB}" type="slidenum">
              <a:rPr lang="en-MY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2287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6286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18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1572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450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1693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1606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03046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8173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1861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3296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5690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2301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0225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39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2999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40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8178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41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262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A17C4-8DAE-4A6E-8FC2-55FB1FB9FDF5}" type="slidenum">
              <a:rPr lang="en-MY" smtClean="0"/>
              <a:pPr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9285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301066" indent="-301066" algn="just">
              <a:buFont typeface="Arial"/>
              <a:buChar char="•"/>
              <a:defRPr/>
            </a:pPr>
            <a:r>
              <a:rPr lang="ms-MY"/>
              <a:t>Pada 10.2.2005, beberapa peruntukan berkaitan dengan kemudahan perumahan dan kemudahan di bawah LO telah dimansuhkan untuk memberi laluan kepada pemakaian Akta 446.</a:t>
            </a:r>
            <a:endParaRPr/>
          </a:p>
          <a:p>
            <a:pPr marL="301066" indent="-301066" algn="just">
              <a:buFont typeface="Arial"/>
              <a:buChar char="•"/>
              <a:defRPr/>
            </a:pPr>
            <a:r>
              <a:rPr lang="ms-MY"/>
              <a:t>Peruntukan yang dimansuhkan adalah seperti berikut:</a:t>
            </a:r>
            <a:endParaRPr/>
          </a:p>
          <a:p>
            <a:pPr marL="301066" indent="-301066" algn="just">
              <a:defRPr/>
            </a:pPr>
            <a:r>
              <a:rPr lang="en-US"/>
              <a:t>	i.	Housing water supply, electricity supply and sanitation – S.60</a:t>
            </a:r>
            <a:endParaRPr/>
          </a:p>
          <a:p>
            <a:pPr marL="301066" indent="-301066" algn="just">
              <a:defRPr/>
            </a:pPr>
            <a:r>
              <a:rPr lang="en-US"/>
              <a:t>	ii.	Surroundings of housing to be kept clean – S.61</a:t>
            </a:r>
            <a:endParaRPr/>
          </a:p>
          <a:p>
            <a:pPr marL="301066" indent="-301066" algn="just">
              <a:defRPr/>
            </a:pPr>
            <a:r>
              <a:rPr lang="en-US"/>
              <a:t>	iii.	Regular inspection of housing – S.62</a:t>
            </a:r>
            <a:endParaRPr/>
          </a:p>
          <a:p>
            <a:pPr marL="301066" indent="-301066" algn="just">
              <a:defRPr/>
            </a:pPr>
            <a:r>
              <a:rPr lang="en-US"/>
              <a:t>	iv.	Separate house accommodation to be provided for each race – S.63</a:t>
            </a:r>
            <a:endParaRPr/>
          </a:p>
          <a:p>
            <a:pPr marL="301066" indent="-301066" algn="just">
              <a:defRPr/>
            </a:pPr>
            <a:r>
              <a:rPr lang="en-US"/>
              <a:t>	v.	Agricultural allotments – S.64</a:t>
            </a:r>
            <a:endParaRPr/>
          </a:p>
          <a:p>
            <a:pPr marL="301066" indent="-301066" algn="just">
              <a:defRPr/>
            </a:pPr>
            <a:r>
              <a:rPr lang="en-US"/>
              <a:t>	vi.	Medical care and treatment – S.65</a:t>
            </a:r>
            <a:endParaRPr/>
          </a:p>
          <a:p>
            <a:pPr marL="301066" indent="-301066" algn="just">
              <a:defRPr/>
            </a:pPr>
            <a:r>
              <a:rPr lang="en-US"/>
              <a:t>	vii.	Burial of deceased employee or dependant – S.66</a:t>
            </a:r>
            <a:endParaRPr/>
          </a:p>
          <a:p>
            <a:pPr marL="301066" indent="-301066" algn="just">
              <a:defRPr/>
            </a:pPr>
            <a:r>
              <a:rPr lang="en-US"/>
              <a:t>	viii.	Hospital maintained by employers – S. 67</a:t>
            </a:r>
            <a:endParaRPr/>
          </a:p>
          <a:p>
            <a:pPr marL="301066" indent="-301066" algn="just">
              <a:defRPr/>
            </a:pPr>
            <a:r>
              <a:rPr lang="en-US"/>
              <a:t>	ix.	Approval of place of employment and prohibition of employment of 	workers where arrangements are inadequate – S.68</a:t>
            </a:r>
            <a:endParaRPr lang="en-MY"/>
          </a:p>
          <a:p>
            <a:pPr>
              <a:defRPr/>
            </a:pPr>
            <a:endParaRPr lang="en-MY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F98B618-3EC1-45F9-9AB4-8EBD301EFD91}" type="slidenum">
              <a:rPr lang="en-MY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2835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2364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3670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6176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6663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A3A2DC-DE57-4D48-BC68-29FE329A07EB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095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39E1995-92EA-49E3-AF1F-70BFD66A9C77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EEBE362-7511-4ABC-90D1-C129A77B8AD5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F3A4500-C742-4AD4-8294-366346ABB815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46C945-946C-4F5E-A5BA-64272B227386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2698C9B-2D0C-4D07-8683-F058458E7D90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98E3DCD-150C-4F6D-B5F1-714925DF6D6E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5D1674-EA14-4ACB-9E86-7024FBA3FCE8}" type="datetime1">
              <a:rPr lang="en-US" smtClean="0"/>
              <a:t>6/20/2024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E12E7EB-11CC-4698-B003-12E1C7CBF40D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6453D7C-C6D0-4932-A7C6-C2EED75877B7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65F27E-5122-4176-8C4F-F6ABE51C27C8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MY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BC4ED42-9D2F-4323-B77E-6310E851CDD5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MY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D7334D-28D6-4C4A-B5CA-B9E1A352D5AF}" type="datetime1">
              <a:rPr lang="en-US" smtClean="0"/>
              <a:t>6/20/2024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Bahagian Perundangan &amp; Penguatkuasaan JTKSM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273236" y="234664"/>
            <a:ext cx="987552" cy="739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65492" y="229021"/>
            <a:ext cx="6778980" cy="709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48000"/>
              </a:lnSpc>
              <a:spcBef>
                <a:spcPts val="95"/>
              </a:spcBef>
              <a:tabLst>
                <a:tab pos="1187450" algn="l"/>
                <a:tab pos="1822450" algn="l"/>
                <a:tab pos="5008245" algn="l"/>
              </a:tabLst>
            </a:pPr>
            <a:r>
              <a:rPr sz="1600" b="1" dirty="0">
                <a:solidFill>
                  <a:srgbClr val="002060"/>
                </a:solidFill>
                <a:latin typeface="Arial"/>
                <a:cs typeface="Arial"/>
              </a:rPr>
              <a:t>J</a:t>
            </a:r>
            <a:r>
              <a:rPr lang="en-MY" sz="1600" b="1" spc="-95" dirty="0">
                <a:solidFill>
                  <a:srgbClr val="002060"/>
                </a:solidFill>
                <a:latin typeface="Arial"/>
                <a:cs typeface="Arial"/>
              </a:rPr>
              <a:t>ABATAN TENAGA KERJA </a:t>
            </a:r>
            <a:r>
              <a:rPr lang="en-MY" sz="1600" b="1" dirty="0">
                <a:solidFill>
                  <a:srgbClr val="002060"/>
                </a:solidFill>
                <a:latin typeface="Arial"/>
                <a:cs typeface="Arial"/>
              </a:rPr>
              <a:t>SEMENANJUNG MALAYSIA </a:t>
            </a:r>
          </a:p>
          <a:p>
            <a:pPr marL="12700" marR="5080" algn="ctr">
              <a:lnSpc>
                <a:spcPct val="148000"/>
              </a:lnSpc>
              <a:spcBef>
                <a:spcPts val="95"/>
              </a:spcBef>
              <a:tabLst>
                <a:tab pos="1187450" algn="l"/>
                <a:tab pos="1822450" algn="l"/>
                <a:tab pos="5008245" algn="l"/>
              </a:tabLst>
            </a:pPr>
            <a:r>
              <a:rPr lang="en-MY" sz="1600" b="1" dirty="0">
                <a:solidFill>
                  <a:srgbClr val="002060"/>
                </a:solidFill>
                <a:latin typeface="Arial"/>
                <a:cs typeface="Arial"/>
              </a:rPr>
              <a:t>KEMENTERIAN SUMBER MANUSIA </a:t>
            </a:r>
            <a:endParaRPr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A611CF47-5CFB-46E8-BE64-498697CE44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772816"/>
            <a:ext cx="10515600" cy="2088232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n-MY" sz="2400" dirty="0">
              <a:solidFill>
                <a:schemeClr val="bg1"/>
              </a:solidFill>
              <a:latin typeface="Berlin Sans FB"/>
            </a:endParaRPr>
          </a:p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AKTA KERJA </a:t>
            </a:r>
            <a:r>
              <a:rPr lang="en-MY" sz="2800" b="1" dirty="0">
                <a:solidFill>
                  <a:schemeClr val="bg1"/>
                </a:solidFill>
                <a:latin typeface="Arial"/>
                <a:cs typeface="Arial"/>
              </a:rPr>
              <a:t>1955 (PINDAAN) 2022</a:t>
            </a:r>
          </a:p>
          <a:p>
            <a:pPr algn="ctr">
              <a:defRPr/>
            </a:pPr>
            <a:b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</a:br>
            <a:endParaRPr lang="en-US" sz="28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6A601E-06B7-4D6F-977D-C3E9F3E8F8AF}"/>
              </a:ext>
            </a:extLst>
          </p:cNvPr>
          <p:cNvSpPr/>
          <p:nvPr/>
        </p:nvSpPr>
        <p:spPr>
          <a:xfrm>
            <a:off x="1046922" y="2136339"/>
            <a:ext cx="99391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60325">
              <a:spcAft>
                <a:spcPts val="0"/>
              </a:spcAft>
              <a:tabLst>
                <a:tab pos="769620" algn="l"/>
                <a:tab pos="1311910" algn="l"/>
                <a:tab pos="2134870" algn="l"/>
                <a:tab pos="2604135" algn="l"/>
              </a:tabLst>
            </a:pPr>
            <a:r>
              <a:rPr lang="ms-MY" b="1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“pekerja”	</a:t>
            </a:r>
            <a:r>
              <a:rPr lang="ms-MY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ertinya	mana-mana	orang	</a:t>
            </a:r>
            <a:r>
              <a:rPr lang="ms-MY" spc="-2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atau </a:t>
            </a:r>
            <a:r>
              <a:rPr lang="ms-MY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golongan  orang</a:t>
            </a:r>
            <a:r>
              <a:rPr lang="ms-MY" spc="-20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 </a:t>
            </a:r>
            <a:r>
              <a:rPr lang="ms-MY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yang:</a:t>
            </a:r>
            <a:endParaRPr lang="en-MY" dirty="0"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ms-MY" b="1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 </a:t>
            </a:r>
            <a:endParaRPr lang="en-MY" dirty="0"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342900" marR="60325" lvl="0" indent="-342900" algn="just">
              <a:spcAft>
                <a:spcPts val="0"/>
              </a:spcAft>
              <a:buSzPts val="1100"/>
              <a:buFont typeface="Carlito"/>
              <a:buAutoNum type="alphaLcParenBoth"/>
              <a:tabLst>
                <a:tab pos="402590" algn="l"/>
              </a:tabLst>
            </a:pP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dimasukkan dalam mana-mana kategori dalam </a:t>
            </a:r>
            <a:r>
              <a:rPr lang="ms-MY" b="1" u="sng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Jadual Pertama</a:t>
            </a: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 setakat mana yang dinyatakan di dalamnya;</a:t>
            </a:r>
            <a:r>
              <a:rPr lang="ms-MY" spc="-1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 </a:t>
            </a: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atau</a:t>
            </a:r>
            <a:endParaRPr lang="en-MY" spc="-5" dirty="0"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401955" marR="60325" algn="just">
              <a:spcAft>
                <a:spcPts val="0"/>
              </a:spcAft>
              <a:tabLst>
                <a:tab pos="402590" algn="l"/>
              </a:tabLst>
            </a:pPr>
            <a:r>
              <a:rPr lang="ms-MY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 </a:t>
            </a:r>
            <a:endParaRPr lang="en-MY" dirty="0"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R="60325" lvl="0" algn="just">
              <a:spcAft>
                <a:spcPts val="0"/>
              </a:spcAft>
              <a:buSzPts val="1100"/>
              <a:tabLst>
                <a:tab pos="402590" algn="l"/>
              </a:tabLst>
            </a:pP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(b) berkaitan dengan orang yang mana Menteri membuat perintah di bawah subseksyen (3) </a:t>
            </a:r>
          </a:p>
          <a:p>
            <a:pPr marR="60325" lvl="0" algn="just">
              <a:spcAft>
                <a:spcPts val="0"/>
              </a:spcAft>
              <a:buSzPts val="1100"/>
              <a:tabLst>
                <a:tab pos="402590" algn="l"/>
              </a:tabLst>
            </a:pP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     atau seksyen</a:t>
            </a:r>
            <a:r>
              <a:rPr lang="ms-MY" spc="-2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 </a:t>
            </a:r>
            <a:r>
              <a:rPr lang="ms-MY" spc="-5" dirty="0"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2A;	</a:t>
            </a:r>
            <a:endParaRPr lang="en-MY" spc="-5" dirty="0"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AF3320-BEF5-425A-A96F-33C6A5430F51}"/>
              </a:ext>
            </a:extLst>
          </p:cNvPr>
          <p:cNvSpPr/>
          <p:nvPr/>
        </p:nvSpPr>
        <p:spPr>
          <a:xfrm>
            <a:off x="1716227" y="766177"/>
            <a:ext cx="71272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4000" dirty="0">
                <a:solidFill>
                  <a:srgbClr val="002060"/>
                </a:solidFill>
              </a:rPr>
              <a:t>SIAPA YANG DIMAKSUDKAN ????</a:t>
            </a:r>
          </a:p>
        </p:txBody>
      </p:sp>
    </p:spTree>
    <p:extLst>
      <p:ext uri="{BB962C8B-B14F-4D97-AF65-F5344CB8AC3E}">
        <p14:creationId xmlns:p14="http://schemas.microsoft.com/office/powerpoint/2010/main" val="129203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3906" y="908720"/>
            <a:ext cx="10644187" cy="5626224"/>
          </a:xfrm>
        </p:spPr>
        <p:txBody>
          <a:bodyPr>
            <a:normAutofit fontScale="40000" lnSpcReduction="20000"/>
          </a:bodyPr>
          <a:lstStyle/>
          <a:p>
            <a:pPr marL="914400" indent="-831850">
              <a:buSzPct val="100000"/>
              <a:buNone/>
              <a:defRPr/>
            </a:pPr>
            <a:endParaRPr lang="en-US" b="1" dirty="0"/>
          </a:p>
          <a:p>
            <a:pPr marL="1376363" indent="-458788">
              <a:buSzPct val="100000"/>
              <a:buFont typeface="Wingdings" panose="05000000000000000000" pitchFamily="2" charset="2"/>
              <a:buChar char="q"/>
              <a:defRPr/>
            </a:pPr>
            <a:r>
              <a:rPr lang="en-GB" sz="3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Jadual</a:t>
            </a:r>
            <a:r>
              <a:rPr lang="en-GB" sz="3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376363" indent="-458788">
              <a:buSzPct val="100000"/>
              <a:buFont typeface="Wingdings" panose="05000000000000000000" pitchFamily="2" charset="2"/>
              <a:buChar char="q"/>
              <a:defRPr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25" indent="-457200">
              <a:buSzPct val="100000"/>
              <a:buFont typeface="+mj-lt"/>
              <a:buAutoNum type="alphaLcParenR"/>
              <a:defRPr/>
            </a:pP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Mana-Mana orang,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kira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pekerjaannya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memasuki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68425" indent="0">
              <a:buSzPct val="100000"/>
              <a:buNone/>
              <a:defRPr/>
            </a:pP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majikan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di mana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upah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melebihi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i="1" dirty="0">
                <a:latin typeface="Arial" panose="020B0604020202020204" pitchFamily="34" charset="0"/>
                <a:cs typeface="Arial" panose="020B0604020202020204" pitchFamily="34" charset="0"/>
              </a:rPr>
              <a:t>RM2,000.00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sebulan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25625" indent="-457200">
              <a:buSzPct val="100000"/>
              <a:buFont typeface="+mj-lt"/>
              <a:buAutoNum type="alphaLcParenR"/>
              <a:defRPr/>
            </a:pPr>
            <a:endParaRPr lang="en-GB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8425" indent="0">
              <a:buSzPct val="100000"/>
              <a:buNone/>
              <a:defRPr/>
            </a:pP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b)      Mana-Mana orang,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kira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upah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perolehi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sebulan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memasuki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68425" indent="0">
              <a:buSzPct val="100000"/>
              <a:buNone/>
              <a:defRPr/>
            </a:pP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800" dirty="0" err="1">
                <a:latin typeface="Arial" panose="020B0604020202020204" pitchFamily="34" charset="0"/>
                <a:cs typeface="Arial" panose="020B0604020202020204" pitchFamily="34" charset="0"/>
              </a:rPr>
              <a:t>majikan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 yang mana: </a:t>
            </a:r>
          </a:p>
          <a:p>
            <a:pPr marL="1825625" indent="-457200">
              <a:buSzPct val="100000"/>
              <a:buFont typeface="+mj-lt"/>
              <a:buAutoNum type="alphaLcParenR"/>
              <a:defRPr/>
            </a:pPr>
            <a:endParaRPr lang="en-GB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44738" indent="-514350" algn="just">
              <a:buSzPct val="100000"/>
              <a:buAutoNum type="romanLcParenR"/>
              <a:defRPr/>
            </a:pP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kasar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44738" indent="-514350" algn="just">
              <a:buSzPct val="100000"/>
              <a:buAutoNum type="romanLcParenR"/>
              <a:defRPr/>
            </a:pP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operasi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pengendalian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mana-mana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kenderaan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berjentera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       yang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dijalankan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pengangkutan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penumpang-penumpang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barangan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upah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perdagangan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iii)    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menyelia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pekerja-pekerja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lain yang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500" dirty="0" err="1">
                <a:latin typeface="Arial" panose="020B0604020202020204" pitchFamily="34" charset="0"/>
                <a:cs typeface="Arial" panose="020B0604020202020204" pitchFamily="34" charset="0"/>
              </a:rPr>
              <a:t>kasar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iv)   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apa-apa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keupayaan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mana-mana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berdaftar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0388" indent="0" algn="just">
              <a:buSzPct val="100000"/>
              <a:buNone/>
              <a:defRPr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        dan yang</a:t>
            </a:r>
          </a:p>
          <a:p>
            <a:pPr marL="1830388" indent="0" algn="just">
              <a:buSzPct val="100000"/>
              <a:buNone/>
              <a:defRPr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v)     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kakitangan</a:t>
            </a: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500" dirty="0" err="1">
                <a:latin typeface="Arial" panose="020B0604020202020204" pitchFamily="34" charset="0"/>
                <a:cs typeface="Arial" panose="020B0604020202020204" pitchFamily="34" charset="0"/>
              </a:rPr>
              <a:t>domestik</a:t>
            </a:r>
            <a:endParaRPr lang="en-US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44738" indent="-514350" algn="just">
              <a:buSzPct val="100000"/>
              <a:buAutoNum type="romanLcParenR"/>
              <a:defRPr/>
            </a:pPr>
            <a:endParaRPr lang="en-GB" sz="3600" dirty="0"/>
          </a:p>
          <a:p>
            <a:pPr marL="1830388" indent="0" algn="just">
              <a:buSzPct val="100000"/>
              <a:buNone/>
              <a:defRPr/>
            </a:pPr>
            <a:endParaRPr lang="en-US" sz="3300" dirty="0"/>
          </a:p>
          <a:p>
            <a:pPr marL="2344738" indent="-514350" algn="just">
              <a:buSzPct val="100000"/>
              <a:buAutoNum type="romanLcParenR"/>
              <a:defRPr/>
            </a:pPr>
            <a:endParaRPr lang="en-US" sz="3300" dirty="0"/>
          </a:p>
          <a:p>
            <a:pPr marL="0" indent="0">
              <a:buSzPct val="100000"/>
              <a:buNone/>
              <a:defRPr/>
            </a:pPr>
            <a:endParaRPr lang="en-US" b="1" dirty="0"/>
          </a:p>
        </p:txBody>
      </p:sp>
      <p:sp>
        <p:nvSpPr>
          <p:cNvPr id="4" name="object 39">
            <a:extLst>
              <a:ext uri="{FF2B5EF4-FFF2-40B4-BE49-F238E27FC236}">
                <a16:creationId xmlns:a16="http://schemas.microsoft.com/office/drawing/2014/main" id="{295E4C15-B367-45B8-88DE-9E86D00109EC}"/>
              </a:ext>
            </a:extLst>
          </p:cNvPr>
          <p:cNvSpPr txBox="1">
            <a:spLocks/>
          </p:cNvSpPr>
          <p:nvPr/>
        </p:nvSpPr>
        <p:spPr bwMode="auto">
          <a:xfrm>
            <a:off x="1155700" y="404664"/>
            <a:ext cx="9880600" cy="396904"/>
          </a:xfrm>
          <a:prstGeom prst="rect">
            <a:avLst/>
          </a:prstGeom>
          <a:solidFill>
            <a:srgbClr val="44536A"/>
          </a:solidFill>
          <a:ln w="6096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05" algn="ctr">
              <a:lnSpc>
                <a:spcPct val="100000"/>
              </a:lnSpc>
              <a:spcBef>
                <a:spcPts val="215"/>
              </a:spcBef>
            </a:pPr>
            <a:r>
              <a:rPr lang="en-US" sz="2400" b="1" spc="-20" dirty="0">
                <a:solidFill>
                  <a:srgbClr val="FFFFFF"/>
                </a:solidFill>
                <a:latin typeface="Carlito"/>
                <a:cs typeface="Carlito"/>
              </a:rPr>
              <a:t>SKOP PERLINDUNGAN- SEBELUM PINDAAN  </a:t>
            </a:r>
            <a:endParaRPr lang="en-US"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703453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054F8D-5A33-4E1F-B77D-0DA04D2158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85" t="19535" r="26966" b="15333"/>
          <a:stretch/>
        </p:blipFill>
        <p:spPr>
          <a:xfrm>
            <a:off x="2567608" y="542379"/>
            <a:ext cx="7200800" cy="577324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37962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25AA44-D824-4007-9F2C-C99F763405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75" t="21636" r="28148" b="7294"/>
          <a:stretch/>
        </p:blipFill>
        <p:spPr>
          <a:xfrm>
            <a:off x="2711624" y="334400"/>
            <a:ext cx="7128792" cy="62198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4322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94DC79-E77F-4AA9-9550-04EE05AD34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644" t="22687" r="34644" b="5879"/>
          <a:stretch/>
        </p:blipFill>
        <p:spPr>
          <a:xfrm>
            <a:off x="2927648" y="404664"/>
            <a:ext cx="6552728" cy="60486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87838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3262CF-A453-4763-A827-8E462E1A67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9358" y="1268761"/>
            <a:ext cx="10933042" cy="4496834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Berkhidmat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bawah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had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gaji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jawatan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Pekerja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bergaji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melebihi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RM4,000 (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kecuali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pekerja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manual,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pengendalian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berjentera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penyelia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pekerja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manual)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peruntukan-peruntukan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terpakai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943100" lvl="3" indent="-571500" algn="just">
              <a:buFont typeface="+mj-lt"/>
              <a:buAutoNum type="romanLcPeriod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60(3)(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943100" lvl="3" indent="-571500" algn="just">
              <a:buFont typeface="+mj-lt"/>
              <a:buAutoNum type="romanLcPeriod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60A(3)(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masa);</a:t>
            </a:r>
          </a:p>
          <a:p>
            <a:pPr marL="1943100" lvl="3" indent="-571500" algn="just">
              <a:buFont typeface="+mj-lt"/>
              <a:buAutoNum type="romanLcPeriod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60C(2A)(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elaun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943100" lvl="3" indent="-571500" algn="just">
              <a:buFont typeface="+mj-lt"/>
              <a:buAutoNum type="romanLcPeriod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60D(3)(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am); dan</a:t>
            </a:r>
          </a:p>
          <a:p>
            <a:pPr marL="1885950" lvl="3" indent="-514350" algn="just">
              <a:buFont typeface="+mj-lt"/>
              <a:buAutoNum type="romanLcPeriod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60J 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Faedah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penamatan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MY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Pekerja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Domestik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Ketidakpakaian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Seksyen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12, 14, 16, 22, 58A, 60, 6A, 60B, 60C, 60D, 60E, 60F, 60FA, 60I, 61 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dan 64, Parts IX dan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XIIa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en-MY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39">
            <a:extLst>
              <a:ext uri="{FF2B5EF4-FFF2-40B4-BE49-F238E27FC236}">
                <a16:creationId xmlns:a16="http://schemas.microsoft.com/office/drawing/2014/main" id="{EDFE7F8E-9AAC-40B9-81B9-ACF0DE5545ED}"/>
              </a:ext>
            </a:extLst>
          </p:cNvPr>
          <p:cNvSpPr txBox="1">
            <a:spLocks/>
          </p:cNvSpPr>
          <p:nvPr/>
        </p:nvSpPr>
        <p:spPr bwMode="auto">
          <a:xfrm>
            <a:off x="1155700" y="404664"/>
            <a:ext cx="9880600" cy="396904"/>
          </a:xfrm>
          <a:prstGeom prst="rect">
            <a:avLst/>
          </a:prstGeom>
          <a:solidFill>
            <a:srgbClr val="44536A"/>
          </a:solidFill>
          <a:ln w="6096">
            <a:solidFill>
              <a:srgbClr val="000000"/>
            </a:solidFill>
          </a:ln>
        </p:spPr>
        <p:txBody>
          <a:bodyPr vert="horz" wrap="square" lIns="0" tIns="27305" rIns="0" bIns="0" rtlCol="0" anchor="ctr">
            <a:sp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05" algn="ctr">
              <a:lnSpc>
                <a:spcPct val="100000"/>
              </a:lnSpc>
              <a:spcBef>
                <a:spcPts val="215"/>
              </a:spcBef>
            </a:pPr>
            <a:r>
              <a:rPr lang="en-US" sz="2400" b="1" spc="-20" dirty="0">
                <a:solidFill>
                  <a:srgbClr val="FFFFFF"/>
                </a:solidFill>
                <a:latin typeface="Carlito"/>
                <a:cs typeface="Carlito"/>
              </a:rPr>
              <a:t>SKOP PERLINDUNGAN- SELEPAS PINDAAN – 01.01.2023 </a:t>
            </a:r>
            <a:endParaRPr lang="en-US"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7783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13714"/>
              </p:ext>
            </p:extLst>
          </p:nvPr>
        </p:nvGraphicFramePr>
        <p:xfrm>
          <a:off x="240030" y="116632"/>
          <a:ext cx="11711940" cy="6610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8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593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SKOP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PERLINDUNGAN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AKTA</a:t>
                      </a:r>
                      <a:endParaRPr sz="2000">
                        <a:latin typeface="Gothic Uralic"/>
                        <a:cs typeface="Gothic Uralic"/>
                      </a:endParaRPr>
                    </a:p>
                  </a:txBody>
                  <a:tcPr marL="0" marR="0" marT="95885" marB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4453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97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PINDAAN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KEPADA 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JADUAL</a:t>
                      </a:r>
                      <a:r>
                        <a:rPr sz="1800" b="1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30" dirty="0">
                          <a:latin typeface="Arial"/>
                          <a:cs typeface="Arial"/>
                        </a:rPr>
                        <a:t>PERTAMA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RASIONAL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9521">
                <a:tc>
                  <a:txBody>
                    <a:bodyPr/>
                    <a:lstStyle/>
                    <a:p>
                      <a:pPr marL="408305" marR="62865" indent="-287020">
                        <a:lnSpc>
                          <a:spcPts val="2160"/>
                        </a:lnSpc>
                        <a:spcBef>
                          <a:spcPts val="25"/>
                        </a:spcBef>
                        <a:buFont typeface="Wingdings"/>
                        <a:buChar char=""/>
                        <a:tabLst>
                          <a:tab pos="408940" algn="l"/>
                          <a:tab pos="1727835" algn="l"/>
                          <a:tab pos="3328670" algn="l"/>
                          <a:tab pos="4267200" algn="l"/>
                          <a:tab pos="5143500" algn="l"/>
                          <a:tab pos="6096635" algn="l"/>
                        </a:tabLst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Melua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	perli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gan	k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pada	semua	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ek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rja	sektor  swasta tanpa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mengira jumlah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upah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atau jenis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pekerjaan.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FF0000"/>
                        </a:buClr>
                        <a:buFont typeface="Wingdings"/>
                        <a:buChar char=""/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Clr>
                          <a:srgbClr val="FF0000"/>
                        </a:buClr>
                        <a:buFont typeface="Wingdings"/>
                        <a:buChar char=""/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701040" marR="60325" lvl="1" indent="-28702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"/>
                        <a:tabLst>
                          <a:tab pos="701675" algn="l"/>
                        </a:tabLst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Pekerja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bergaji </a:t>
                      </a:r>
                      <a:r>
                        <a:rPr sz="1800" b="1" spc="-5" dirty="0" err="1">
                          <a:latin typeface="Arial"/>
                          <a:cs typeface="Arial"/>
                        </a:rPr>
                        <a:t>sehingga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RM</a:t>
                      </a:r>
                      <a:r>
                        <a:rPr lang="en-US" sz="1800" b="1" spc="-5" dirty="0">
                          <a:latin typeface="Arial"/>
                          <a:cs typeface="Arial"/>
                        </a:rPr>
                        <a:t> 4000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sebulan </a:t>
                      </a:r>
                      <a:r>
                        <a:rPr sz="1800" b="1" spc="-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LAYAK </a:t>
                      </a:r>
                      <a:r>
                        <a:rPr sz="18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kepada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ayaran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erja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ebih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asa</a:t>
                      </a:r>
                      <a:r>
                        <a:rPr lang="en-US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(60A (3) </a:t>
                      </a:r>
                      <a:r>
                        <a:rPr lang="en-US"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Akta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erja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ada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ari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ehat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( 60(3)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Akta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 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erja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ada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uti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am</a:t>
                      </a:r>
                      <a:r>
                        <a:rPr lang="en-US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414020" marR="60325" lvl="1" indent="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None/>
                        <a:tabLst>
                          <a:tab pos="701675" algn="l"/>
                        </a:tabLst>
                      </a:pPr>
                      <a:r>
                        <a:rPr lang="en-US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(60D(3), 60D(4)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laun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yif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(60C (2A),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dan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aedah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MY" sz="1800" b="1" spc="-5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414020" marR="60325" lvl="1" indent="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None/>
                        <a:tabLst>
                          <a:tab pos="701675" algn="l"/>
                        </a:tabLst>
                      </a:pP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P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enamatan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lang="en-MY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erja</a:t>
                      </a:r>
                      <a:r>
                        <a:rPr lang="en-US"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(60J)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lvl="1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Wingdings"/>
                        <a:buChar char=""/>
                      </a:pPr>
                      <a:endParaRPr sz="1850" dirty="0">
                        <a:latin typeface="Times New Roman"/>
                        <a:cs typeface="Times New Roman"/>
                      </a:endParaRPr>
                    </a:p>
                    <a:p>
                      <a:pPr marL="701040" marR="60325" lvl="1" indent="-28702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"/>
                        <a:tabLst>
                          <a:tab pos="701675" algn="l"/>
                        </a:tabLst>
                        <a:defRPr/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Pekerja yang bergaji LEBIH RM</a:t>
                      </a:r>
                      <a:r>
                        <a:rPr lang="en-US" sz="1800" b="1" spc="-5" dirty="0">
                          <a:latin typeface="Arial"/>
                          <a:cs typeface="Arial"/>
                        </a:rPr>
                        <a:t> 4000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sebulan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TIDAK  </a:t>
                      </a:r>
                      <a:r>
                        <a:rPr sz="1800" b="1" spc="-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LAYAK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kepada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Bayaran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Kerja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L</a:t>
                      </a:r>
                      <a:r>
                        <a:rPr lang="en-MY" sz="2000" b="1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ebih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Masa (60A (3)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Akta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,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Kerja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P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ada 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Hari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R</a:t>
                      </a:r>
                      <a:r>
                        <a:rPr lang="en-MY" sz="2000" b="1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ehat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( 60(3)</a:t>
                      </a:r>
                      <a:r>
                        <a:rPr lang="en-MY" sz="2000" b="1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Akta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, 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Kerja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P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ada </a:t>
                      </a:r>
                      <a:r>
                        <a:rPr lang="en-MY" sz="2000" b="1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Cuti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Am ( 60D(3), 60D(4),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Elaun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Syif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(60C (2A), </a:t>
                      </a:r>
                      <a:r>
                        <a:rPr lang="en-MY" sz="2000" b="1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dan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Faedah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Penamatan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 </a:t>
                      </a:r>
                      <a:r>
                        <a:rPr lang="en-MY" sz="2000" b="1" spc="-5" dirty="0" err="1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Kerja</a:t>
                      </a:r>
                      <a:r>
                        <a:rPr lang="en-MY" sz="2000" b="1" spc="-5" dirty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 (60J)</a:t>
                      </a:r>
                      <a:r>
                        <a:rPr lang="en-MY" sz="2000" spc="-5" dirty="0">
                          <a:latin typeface="Arial"/>
                          <a:cs typeface="+mn-cs"/>
                        </a:rPr>
                        <a:t>.</a:t>
                      </a:r>
                      <a:endParaRPr lang="en-MY" sz="2000" dirty="0">
                        <a:latin typeface="Arial"/>
                        <a:cs typeface="+mn-cs"/>
                      </a:endParaRPr>
                    </a:p>
                    <a:p>
                      <a:pPr marL="414020" marR="60325" lvl="1" indent="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None/>
                        <a:tabLst>
                          <a:tab pos="701675" algn="l"/>
                        </a:tabLst>
                      </a:pPr>
                      <a:endParaRPr sz="1850" dirty="0">
                        <a:latin typeface="Times New Roman"/>
                        <a:cs typeface="Times New Roman"/>
                      </a:endParaRPr>
                    </a:p>
                    <a:p>
                      <a:pPr marL="354965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"/>
                        <a:tabLst>
                          <a:tab pos="35560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Mengekalkan</a:t>
                      </a:r>
                      <a:r>
                        <a:rPr sz="18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perlindungan</a:t>
                      </a:r>
                      <a:r>
                        <a:rPr sz="18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untuk</a:t>
                      </a:r>
                      <a:r>
                        <a:rPr sz="1800" spc="25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pekerja</a:t>
                      </a:r>
                      <a:r>
                        <a:rPr sz="1800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manual,</a:t>
                      </a:r>
                      <a:r>
                        <a:rPr sz="1800" spc="25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artisan</a:t>
                      </a:r>
                      <a:r>
                        <a:rPr sz="18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dan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354965">
                        <a:lnSpc>
                          <a:spcPct val="100000"/>
                        </a:lnSpc>
                      </a:pPr>
                      <a:r>
                        <a:rPr sz="1800" spc="-5" dirty="0" err="1">
                          <a:latin typeface="Arial"/>
                          <a:cs typeface="Arial"/>
                        </a:rPr>
                        <a:t>perantis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.</a:t>
                      </a:r>
                      <a:endParaRPr sz="1850" dirty="0">
                        <a:latin typeface="Times New Roman"/>
                        <a:cs typeface="Times New Roman"/>
                      </a:endParaRPr>
                    </a:p>
                    <a:p>
                      <a:pPr marL="354965" marR="62865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"/>
                        <a:tabLst>
                          <a:tab pos="354965" algn="l"/>
                          <a:tab pos="35560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(Pindaan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Jadual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Pertama melalui Perintah Menteri di bawah  seksyen 2(2)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Akta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265)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0" marR="59055" indent="-287020" algn="just">
                        <a:lnSpc>
                          <a:spcPts val="2160"/>
                        </a:lnSpc>
                        <a:spcBef>
                          <a:spcPts val="25"/>
                        </a:spcBef>
                        <a:buFont typeface="Wingdings"/>
                        <a:buChar char=""/>
                        <a:tabLst>
                          <a:tab pos="35623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Memastikan semua pekerja mendapat  perlindungan dan faedah asas yang  diperuntukkan di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bawah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Akta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ini.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Wingdings"/>
                        <a:buChar char=""/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355600" marR="61594" indent="-287020" algn="just">
                        <a:lnSpc>
                          <a:spcPct val="100000"/>
                        </a:lnSpc>
                        <a:buFont typeface="Wingdings"/>
                        <a:buChar char=""/>
                        <a:tabLst>
                          <a:tab pos="356235" algn="l"/>
                        </a:tabLst>
                      </a:pPr>
                      <a:r>
                        <a:rPr sz="1800" spc="-5" dirty="0" err="1">
                          <a:latin typeface="Arial"/>
                          <a:cs typeface="Arial"/>
                        </a:rPr>
                        <a:t>Meningkatkan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kebajikan pekerja golongan  B40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yang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bergaji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sehingga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RM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 4000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 sebulan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007534" y="534193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MY">
              <a:latin typeface="Calibri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67408" y="2834526"/>
            <a:ext cx="10549482" cy="523220"/>
          </a:xfrm>
          <a:prstGeom prst="rect">
            <a:avLst/>
          </a:prstGeom>
          <a:solidFill>
            <a:schemeClr val="tx2"/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</a:rPr>
              <a:t> PINDAAN UTAMA</a:t>
            </a:r>
            <a:endParaRPr lang="en-MY" sz="2800" dirty="0">
              <a:solidFill>
                <a:schemeClr val="bg1"/>
              </a:solidFill>
            </a:endParaRPr>
          </a:p>
        </p:txBody>
      </p:sp>
      <p:sp>
        <p:nvSpPr>
          <p:cNvPr id="7" name="AutoShape 10" descr="https://encrypted-tbn2.gstatic.com/images?q=tbn:ANd9GcSapw4DTfLOCrW3MDFWWsbCev3PHMEWFL-T3oy6-Hr0jFV_1z3b2w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MY"/>
          </a:p>
        </p:txBody>
      </p:sp>
      <p:sp>
        <p:nvSpPr>
          <p:cNvPr id="8" name="AutoShape 12" descr="https://encrypted-tbn2.gstatic.com/images?q=tbn:ANd9GcSapw4DTfLOCrW3MDFWWsbCev3PHMEWFL-T3oy6-Hr0jFV_1z3b2w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MY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544233" y="1341438"/>
            <a:ext cx="7391400" cy="43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MY" sz="240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5277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01359"/>
              </p:ext>
            </p:extLst>
          </p:nvPr>
        </p:nvGraphicFramePr>
        <p:xfrm>
          <a:off x="838807" y="1052736"/>
          <a:ext cx="10514385" cy="4573871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334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0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 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3337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Waktu Kerja Normal tidak boleh</a:t>
                      </a:r>
                    </a:p>
                    <a:p>
                      <a:pPr marL="539750" marR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Lebih 5 jam berturut-turut tanpa rehat 30 minit</a:t>
                      </a:r>
                    </a:p>
                    <a:p>
                      <a:pPr marL="357188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Lebih 8 jam sehari</a:t>
                      </a:r>
                    </a:p>
                    <a:p>
                      <a:pPr marL="539750" marR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Lebih dari tempoh (spread over period) 10 jam sehari</a:t>
                      </a:r>
                    </a:p>
                    <a:p>
                      <a:pPr marL="539750" marR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Lebih 48 jam seminggu</a:t>
                      </a:r>
                    </a:p>
                    <a:p>
                      <a:pPr marL="539750" marR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endParaRPr lang="ms-MY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60A(1) dan 60C]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ms-MY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Waktu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Normal 48 jam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seminggu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dikurangkan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jam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seminggu</a:t>
                      </a:r>
                      <a:endParaRPr 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Peraturan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berkaitan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elaun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syif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malam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Menteri  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pt-BR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sv-SE" sz="18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s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60A(1) dan 60C]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839415" y="502027"/>
            <a:ext cx="10514385" cy="4372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WAKTU KERJA NORMAL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876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211712"/>
              </p:ext>
            </p:extLst>
          </p:nvPr>
        </p:nvGraphicFramePr>
        <p:xfrm>
          <a:off x="883617" y="962181"/>
          <a:ext cx="10470184" cy="4047235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26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4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0304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Kelayakan cuti bersalin : 60 hari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Elaun bersalin : 60 hari (tertakluk kepada syarat)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Wanita yang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berhak mendapat cuti bersalin tetapi </a:t>
                      </a:r>
                      <a:r>
                        <a:rPr lang="sv-S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 berhak mendapat elaun bersalin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kerana tidak memenuhi syarat, boleh dengan </a:t>
                      </a:r>
                      <a:r>
                        <a:rPr lang="sv-S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persetujuan majikan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mula bekerja pada bila-bila masa jika telah </a:t>
                      </a:r>
                      <a:r>
                        <a:rPr lang="sv-S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diperakui sihat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oleh pengamal perubatan berdaftar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sv-S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37]</a:t>
                      </a: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Kelayakan cuti bersalin : </a:t>
                      </a:r>
                      <a:r>
                        <a:rPr lang="ms-MY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hari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Elaun bersalin : </a:t>
                      </a:r>
                      <a:r>
                        <a:rPr lang="ms-MY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hari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(tertakluk syarat sedia ada)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Wanita yang berhak mendapat cuti bersalin </a:t>
                      </a:r>
                      <a:r>
                        <a:rPr lang="ms-MY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 ada layak mendapat elaun bersalin atau tidak layak mendapat cuti bersalin kerana tidak memenuhi syarat,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boleh dengan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persetujuan majikan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mula bekerja pada bila-bila masa jika telah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diperakui sihat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oleh pengamal perubatan berdaftar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37]</a:t>
                      </a: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883617" y="417060"/>
            <a:ext cx="10470183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CUTI  BERSALIN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83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ounded Rectangle 13"/>
          <p:cNvSpPr/>
          <p:nvPr/>
        </p:nvSpPr>
        <p:spPr bwMode="auto">
          <a:xfrm>
            <a:off x="1295400" y="673598"/>
            <a:ext cx="9601200" cy="258616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tx2"/>
              </a:gs>
              <a:gs pos="7100">
                <a:srgbClr val="3B5A79"/>
              </a:gs>
              <a:gs pos="75000">
                <a:srgbClr val="1B98ED">
                  <a:shade val="67500"/>
                  <a:satMod val="115000"/>
                </a:srgbClr>
              </a:gs>
              <a:gs pos="100000">
                <a:srgbClr val="1B98ED">
                  <a:shade val="100000"/>
                  <a:satMod val="115000"/>
                </a:srgbClr>
              </a:gs>
            </a:gsLst>
            <a:lin ang="5400000" scaled="1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2400" dirty="0">
              <a:solidFill>
                <a:schemeClr val="bg1"/>
              </a:solidFill>
              <a:latin typeface="Berlin Sans FB"/>
            </a:endParaRPr>
          </a:p>
          <a:p>
            <a:pPr algn="ctr">
              <a:defRPr/>
            </a:pPr>
            <a:r>
              <a:rPr lang="en-MY" sz="2800" b="1" dirty="0">
                <a:solidFill>
                  <a:schemeClr val="bg1"/>
                </a:solidFill>
                <a:latin typeface="Arial"/>
                <a:cs typeface="Arial"/>
              </a:rPr>
              <a:t>AKTA KERJA (PINDAAN) 2022 </a:t>
            </a:r>
            <a:b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</a:b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F17806-3FEB-4A85-8264-083A94EE482D}"/>
              </a:ext>
            </a:extLst>
          </p:cNvPr>
          <p:cNvSpPr/>
          <p:nvPr/>
        </p:nvSpPr>
        <p:spPr>
          <a:xfrm>
            <a:off x="1115380" y="3573016"/>
            <a:ext cx="9961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ms-MY" sz="2000" dirty="0">
                <a:latin typeface="Arial"/>
              </a:rPr>
              <a:t>Akta Kerja 1955 [Akta 265] </a:t>
            </a:r>
          </a:p>
          <a:p>
            <a:pPr marL="712788" indent="-265113" algn="just">
              <a:buFont typeface="Wingdings" panose="05000000000000000000" pitchFamily="2" charset="2"/>
              <a:buChar char="§"/>
              <a:defRPr/>
            </a:pPr>
            <a:r>
              <a:rPr lang="ms-MY" sz="2000" dirty="0">
                <a:latin typeface="Arial"/>
              </a:rPr>
              <a:t>merupakan </a:t>
            </a:r>
            <a:r>
              <a:rPr lang="ms-MY" sz="2000" b="1" dirty="0">
                <a:latin typeface="Arial"/>
              </a:rPr>
              <a:t>undang-undang perburuhan utama </a:t>
            </a:r>
            <a:r>
              <a:rPr lang="ms-MY" sz="2000" dirty="0">
                <a:latin typeface="Arial"/>
              </a:rPr>
              <a:t>yang mengawal selia hubungan antara majikan dan pekerja di sektor swasta</a:t>
            </a:r>
          </a:p>
          <a:p>
            <a:pPr lvl="1" algn="just">
              <a:buFont typeface="Wingdings"/>
              <a:buChar char="§"/>
              <a:defRPr/>
            </a:pPr>
            <a:r>
              <a:rPr lang="ms-MY" sz="2000" dirty="0">
                <a:latin typeface="Arial"/>
              </a:rPr>
              <a:t>  menetapkan </a:t>
            </a:r>
            <a:r>
              <a:rPr lang="ms-MY" sz="2000" b="1" dirty="0">
                <a:latin typeface="Arial"/>
              </a:rPr>
              <a:t>perlindungan dan faedah </a:t>
            </a:r>
            <a:r>
              <a:rPr lang="ms-MY" sz="2000" dirty="0">
                <a:latin typeface="Arial"/>
              </a:rPr>
              <a:t>minimum kepada pekerja</a:t>
            </a:r>
          </a:p>
          <a:p>
            <a:pPr marL="712788" lvl="1" indent="-255588" algn="just">
              <a:buFont typeface="Wingdings"/>
              <a:buChar char="§"/>
              <a:defRPr/>
            </a:pPr>
            <a:r>
              <a:rPr lang="ms-MY" sz="2000" dirty="0">
                <a:latin typeface="Arial"/>
              </a:rPr>
              <a:t>sejak mula dikuatkuasakan mulai 1957 Akta ini telah dipinda 11 kali </a:t>
            </a:r>
            <a:endParaRPr lang="ms-MY" sz="2000" dirty="0"/>
          </a:p>
          <a:p>
            <a:pPr lvl="1" algn="just" defTabSz="712788">
              <a:buFont typeface="Wingdings"/>
              <a:buChar char="§"/>
              <a:defRPr/>
            </a:pPr>
            <a:r>
              <a:rPr lang="ms-MY" sz="2000" dirty="0">
                <a:latin typeface="Arial"/>
              </a:rPr>
              <a:t> 	pindaan terakhir pada 2012</a:t>
            </a:r>
            <a:endParaRPr lang="ms-MY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49155"/>
              </p:ext>
            </p:extLst>
          </p:nvPr>
        </p:nvGraphicFramePr>
        <p:xfrm>
          <a:off x="883617" y="962181"/>
          <a:ext cx="10470184" cy="5478759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26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4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024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sv-S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[TIADA]</a:t>
                      </a: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91185" marR="60325" indent="73025" algn="just">
                        <a:lnSpc>
                          <a:spcPct val="100000"/>
                        </a:lnSpc>
                        <a:buAutoNum type="arabicParenBoth"/>
                        <a:tabLst>
                          <a:tab pos="1017269" algn="l"/>
                        </a:tabLst>
                      </a:pP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a female employee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pregnant or is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suffering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illness arising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 of her </a:t>
                      </a:r>
                      <a:r>
                        <a:rPr lang="en-US" sz="1600" b="1" spc="-2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pregnancy,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shall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offence 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her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terminate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notice  of termination of </a:t>
                      </a:r>
                      <a:r>
                        <a:rPr lang="en-US" sz="1600" b="1" spc="-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service,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except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grounds</a:t>
                      </a:r>
                      <a:r>
                        <a:rPr lang="en-US" sz="1600" b="1" spc="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of—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3320" marR="60325" lvl="1" indent="-335915">
                        <a:lnSpc>
                          <a:spcPct val="100000"/>
                        </a:lnSpc>
                        <a:buClr>
                          <a:srgbClr val="FF0000"/>
                        </a:buClr>
                        <a:buFont typeface="Arial"/>
                        <a:buAutoNum type="alphaLcParenBoth"/>
                        <a:tabLst>
                          <a:tab pos="1212850" algn="l"/>
                        </a:tabLs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wilful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breach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condition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the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 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subsection</a:t>
                      </a:r>
                      <a:r>
                        <a:rPr lang="en-US" sz="1600" b="1" spc="-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13(2);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19150" lvl="1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None/>
                        <a:tabLst>
                          <a:tab pos="1506220" algn="l"/>
                          <a:tab pos="1506855" algn="l"/>
                        </a:tabLst>
                      </a:pP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(b)    misconduct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subsection </a:t>
                      </a:r>
                      <a:r>
                        <a:rPr lang="en-US" sz="1600" b="1" spc="-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14(1);</a:t>
                      </a:r>
                      <a:r>
                        <a:rPr lang="en-US" sz="1600" b="1" spc="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45185" lvl="1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None/>
                        <a:tabLst>
                          <a:tab pos="1252220" algn="l"/>
                        </a:tabLs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(c)    closure of the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employer’s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FF0000"/>
                        </a:buClr>
                        <a:buFont typeface="Arial"/>
                        <a:buNone/>
                      </a:pP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46785" indent="-356235" algn="just">
                        <a:lnSpc>
                          <a:spcPct val="100000"/>
                        </a:lnSpc>
                        <a:buAutoNum type="arabicParenBoth"/>
                        <a:tabLst>
                          <a:tab pos="947419" algn="l"/>
                        </a:tabLst>
                      </a:pP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n-US" sz="1600" b="1" spc="9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600" b="1" spc="1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r>
                        <a:rPr lang="en-US" sz="1600" b="1" spc="9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600" b="1" spc="10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b="1" spc="9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</a:t>
                      </a:r>
                      <a:r>
                        <a:rPr lang="en-US" sz="1600" b="1" spc="9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</a:t>
                      </a:r>
                      <a:r>
                        <a:rPr lang="en-US" sz="1600" b="1" spc="9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</a:t>
                      </a:r>
                      <a:r>
                        <a:rPr lang="en-US" sz="1600" b="1" spc="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subsection</a:t>
                      </a:r>
                      <a:r>
                        <a:rPr lang="en-US" sz="1600" b="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terminated,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burden of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proving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termination  is not on the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pregnancy or on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ground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illness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arising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 of </a:t>
                      </a:r>
                      <a:r>
                        <a:rPr lang="en-US" sz="1600" b="1" spc="-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</a:t>
                      </a:r>
                      <a:r>
                        <a:rPr lang="en-US" sz="1600" b="1" spc="-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pregnancy, </a:t>
                      </a:r>
                      <a:r>
                        <a:rPr lang="en-US"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shall rest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 </a:t>
                      </a:r>
                      <a:r>
                        <a:rPr lang="en-US" sz="1600" b="1" spc="-2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[Seksyen 41A]</a:t>
                      </a:r>
                      <a:endParaRPr lang="ms-MY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883617" y="417060"/>
            <a:ext cx="10470183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LARANGAN MENAMATKAN WANITA MENGANDUNG  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953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37320"/>
              </p:ext>
            </p:extLst>
          </p:nvPr>
        </p:nvGraphicFramePr>
        <p:xfrm>
          <a:off x="911426" y="962181"/>
          <a:ext cx="10442374" cy="5452401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307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5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5642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Kelayakan Cuti Sakit (bukan hospitalisasi)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kurang 2 tahun = 14 hari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2-5 = 18 hari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lebih 5 tahun = 22 hari</a:t>
                      </a:r>
                    </a:p>
                    <a:p>
                      <a:pPr marL="265113" marR="0" indent="-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Kelayakan Cuti Sakit Hospitalisasi = 60 hari</a:t>
                      </a:r>
                    </a:p>
                    <a:p>
                      <a:pPr marL="265113" marR="0" indent="-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Jumlah  </a:t>
                      </a:r>
                      <a:r>
                        <a:rPr lang="sv-SE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maksimum cuti sakit berbayar 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adalah </a:t>
                      </a:r>
                      <a:r>
                        <a:rPr lang="sv-SE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60 hari setahun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[Seksyen 60F]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Kelayakan Cuti Sakit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Berbayar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(bukan hospitalisasi)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kurang 2 tahun = 14 hari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2-5 = 18 hari</a:t>
                      </a:r>
                    </a:p>
                    <a:p>
                      <a:pPr marL="285750" marR="0" indent="714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Berkhidmat lebih 5 tahun = 22 hari</a:t>
                      </a:r>
                    </a:p>
                    <a:p>
                      <a:pPr marL="265113" marR="0" indent="-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Kelayakan Cuti Sakit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Berbayar Hospitalisasi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= 60 hari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Dengan pengasingan ini,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kelayakan cuti sakit berbayar meningkat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daripada 60 hari setahun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kepada 74 hari hingga 82 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hari setahun bergantung kepada tempoh perkhidmatan.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[Seksyen 60F]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sv-SE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5" y="417060"/>
            <a:ext cx="10442375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CUTI  SAKIT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8973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64504"/>
              </p:ext>
            </p:extLst>
          </p:nvPr>
        </p:nvGraphicFramePr>
        <p:xfrm>
          <a:off x="911424" y="962181"/>
          <a:ext cx="10442376" cy="5426943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275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6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4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 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7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defRPr/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TIADA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Cuti paterniti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hari (berbayar)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bagi setiap kelahiran tertakluk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maksimum 5 kelahiran 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Syarat :</a:t>
                      </a:r>
                    </a:p>
                    <a:p>
                      <a:pPr marL="630238" marR="0" indent="-3651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tabLst>
                          <a:tab pos="539750" algn="l"/>
                        </a:tabLst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lelaki hendaklah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 berkahwin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 pasangannya </a:t>
                      </a:r>
                    </a:p>
                    <a:p>
                      <a:pPr marL="630238" marR="0" indent="-3651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tabLst>
                          <a:tab pos="539750" algn="l"/>
                        </a:tabLst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lelaki tersebut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 bekerja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sekurang-kurangnya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bulan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 majikan yang sama;  </a:t>
                      </a:r>
                    </a:p>
                    <a:p>
                      <a:pPr marL="630238" marR="0" indent="-3651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tabLst>
                          <a:tab pos="539750" algn="l"/>
                        </a:tabLst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perlu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memaklumkan majikannya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sekurang-kurangnya </a:t>
                      </a:r>
                      <a:r>
                        <a:rPr lang="sv-S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hari sebelum isterinya bersalin</a:t>
                      </a:r>
                      <a:r>
                        <a:rPr lang="sv-SE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265113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tabLst>
                          <a:tab pos="539750" algn="l"/>
                        </a:tabLst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*cuti tersebut hendaklah bermula pada hari isteri bersalin (termasuk hari rehat / kelepasan am).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sv-S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60FA]</a:t>
                      </a: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5" y="417060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CUTI  PATERNITI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9209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99835"/>
              </p:ext>
            </p:extLst>
          </p:nvPr>
        </p:nvGraphicFramePr>
        <p:xfrm>
          <a:off x="240791" y="890397"/>
          <a:ext cx="11389360" cy="5702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5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343">
                <a:tc>
                  <a:txBody>
                    <a:bodyPr/>
                    <a:lstStyle/>
                    <a:p>
                      <a:pPr marL="5327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2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186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PERUNTUKAN SEDIA ADA 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735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PINDAAN 2022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7414"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i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18A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119380" marR="86360" algn="ctr">
                        <a:lnSpc>
                          <a:spcPct val="100000"/>
                        </a:lnSpc>
                      </a:pP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Calculation</a:t>
                      </a:r>
                      <a:r>
                        <a:rPr sz="1800" b="1" i="1" spc="-4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  wages for  incomplete  </a:t>
                      </a:r>
                      <a:r>
                        <a:rPr sz="1800" b="1" i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month’s</a:t>
                      </a:r>
                      <a:r>
                        <a:rPr sz="1800" b="1" i="1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US" sz="2000" dirty="0" err="1">
                          <a:latin typeface="Arial"/>
                          <a:cs typeface="Arial"/>
                        </a:rPr>
                        <a:t>T</a:t>
                      </a:r>
                      <a:r>
                        <a:rPr sz="2000" dirty="0" err="1">
                          <a:latin typeface="Arial"/>
                          <a:cs typeface="Arial"/>
                        </a:rPr>
                        <a:t>iada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7210" marR="590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Mengadakan </a:t>
                      </a:r>
                      <a:r>
                        <a:rPr sz="2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formula bagi </a:t>
                      </a:r>
                      <a:r>
                        <a:rPr sz="2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pengiraan gaji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jika pekerja  tidak dapat melengkapkan sebulan penuh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perkhidmatan.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750" dirty="0">
                        <a:latin typeface="Times New Roman"/>
                        <a:cs typeface="Times New Roman"/>
                      </a:endParaRPr>
                    </a:p>
                    <a:p>
                      <a:pPr marL="824230" indent="-28765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823594" algn="l"/>
                          <a:tab pos="824865" algn="l"/>
                        </a:tabLst>
                      </a:pPr>
                      <a:r>
                        <a:rPr sz="2000" spc="-15" dirty="0">
                          <a:latin typeface="Arial"/>
                          <a:cs typeface="Arial"/>
                        </a:rPr>
                        <a:t>Tidak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cukup sebulan atas sebab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1281430" lvl="1" indent="-287655" algn="just">
                        <a:lnSpc>
                          <a:spcPct val="100000"/>
                        </a:lnSpc>
                        <a:buChar char="•"/>
                        <a:tabLst>
                          <a:tab pos="128206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Memulakan kerja lewat daripada hari</a:t>
                      </a:r>
                      <a:r>
                        <a:rPr sz="2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pertama</a:t>
                      </a:r>
                    </a:p>
                    <a:p>
                      <a:pPr marL="1281430" lvl="1" indent="-287655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128206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Pekerjaannya ditamatkan sebelum akhir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bulan</a:t>
                      </a:r>
                    </a:p>
                    <a:p>
                      <a:pPr marL="1281430" marR="59690" lvl="1" indent="-287020" algn="just">
                        <a:lnSpc>
                          <a:spcPct val="100000"/>
                        </a:lnSpc>
                        <a:buChar char="•"/>
                        <a:tabLst>
                          <a:tab pos="128206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Pekerja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mengambil cuti tanpa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gaji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untuk sehari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atau lebih dalam bulan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itu</a:t>
                      </a:r>
                    </a:p>
                    <a:p>
                      <a:pPr marL="1281430" marR="59055" lvl="1" indent="-287020" algn="just">
                        <a:lnSpc>
                          <a:spcPct val="100000"/>
                        </a:lnSpc>
                        <a:buChar char="•"/>
                        <a:tabLst>
                          <a:tab pos="128206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Pekerja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tidak hadir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disebabkan oleh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Akta  Perkhidmatan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Negara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1952 [Akta 425]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dan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Akta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Latihan Khidmat Negara 2003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[Akta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628].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791" y="385572"/>
            <a:ext cx="11509375" cy="504825"/>
          </a:xfrm>
          <a:prstGeom prst="rect">
            <a:avLst/>
          </a:prstGeom>
          <a:solidFill>
            <a:srgbClr val="44536A"/>
          </a:solidFill>
        </p:spPr>
        <p:txBody>
          <a:bodyPr vert="horz" wrap="square" lIns="0" tIns="4953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90"/>
              </a:spcBef>
            </a:pP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PENGIRAAN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GAJI </a:t>
            </a:r>
            <a:r>
              <a:rPr sz="2400" b="1" spc="-20" dirty="0">
                <a:solidFill>
                  <a:srgbClr val="FFFFFF"/>
                </a:solidFill>
                <a:latin typeface="Carlito"/>
                <a:cs typeface="Carlito"/>
              </a:rPr>
              <a:t>TIDAK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LENGKAP</a:t>
            </a:r>
            <a:r>
              <a:rPr sz="24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SEBULAN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82411" y="2243327"/>
            <a:ext cx="5632703" cy="841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146281" y="6464985"/>
            <a:ext cx="153670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endParaRPr sz="1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849324"/>
              </p:ext>
            </p:extLst>
          </p:nvPr>
        </p:nvGraphicFramePr>
        <p:xfrm>
          <a:off x="911426" y="962180"/>
          <a:ext cx="10442374" cy="4397756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162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891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Pembayaran gaji selain atas akaun pekerja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bank atau institusi kewangan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hanya dibenarkan melalui tunai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cek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atas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permintaan bertulis pekerja kepada majikan.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Bagi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domestik,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pembayaran gaji melalui </a:t>
                      </a: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tunai atau cek hanya dibenarkan atas permintaan pekerja kepada majikan dan kebenaran Ketua Pengarah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25 dan 25A]</a:t>
                      </a: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Pembayaran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gaji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selain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atas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akaun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institusi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kewangan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hanya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dibenarkan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melalui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tunai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cek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atas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permintaan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bertulis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kebenaran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Pengarah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sebelum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hanya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domestik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perlu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mendapat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kebenaran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Pegarah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Pengarah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boleh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mengenakan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apa-apa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syarat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Seksyen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 dan 25A]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5" y="417060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PEMBAYARAN UPAH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8071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29920"/>
              </p:ext>
            </p:extLst>
          </p:nvPr>
        </p:nvGraphicFramePr>
        <p:xfrm>
          <a:off x="839417" y="812287"/>
          <a:ext cx="10404623" cy="5517552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398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98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TIADA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baharu bagi membolehkan </a:t>
                      </a:r>
                      <a:r>
                        <a:rPr lang="ms-MY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memohon Aturan Kerja Fleksibal (AKF) </a:t>
                      </a:r>
                      <a:r>
                        <a:rPr lang="ms-MY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 majikan </a:t>
                      </a: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Permohonan perlu dibuat secara bertulis </a:t>
                      </a: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AKF yang dipohon boleh meliputi</a:t>
                      </a:r>
                    </a:p>
                    <a:p>
                      <a:pPr marL="539750" lvl="0" indent="-35718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perubahan waktu kerja </a:t>
                      </a:r>
                    </a:p>
                    <a:p>
                      <a:pPr marL="539750" lvl="0" indent="-35718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perubahan hari bekerja</a:t>
                      </a:r>
                    </a:p>
                    <a:p>
                      <a:pPr marL="539750" lvl="0" indent="-35718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perubahan tempat bekerja</a:t>
                      </a: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 perlu memberi jawapan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 pekerja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secara bertulis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 ada bersetuju atau menolak permohonan </a:t>
                      </a:r>
                      <a:r>
                        <a:rPr lang="ms-MY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dalam tempoh 60 hari</a:t>
                      </a: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Jika permohonan ditolak, majikan hendaklah memberikan alasan.</a:t>
                      </a: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ms-MY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(Bahagian Baharu XIIC - Seksyen 60P dan 60Q)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63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lvl="0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820396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839417" y="365928"/>
            <a:ext cx="10514384" cy="3693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ATURAN KERJA FLEKSI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666641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887505"/>
              </p:ext>
            </p:extLst>
          </p:nvPr>
        </p:nvGraphicFramePr>
        <p:xfrm>
          <a:off x="912896" y="1052736"/>
          <a:ext cx="10442376" cy="5389827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1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899">
                <a:tc>
                  <a:txBody>
                    <a:bodyPr/>
                    <a:lstStyle/>
                    <a:p>
                      <a:pPr marL="53974" marR="0" lvl="1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 di bawah seksyen 60K berhubung keperluan mengemukakan maklumat berkaitan pekerja asing digantikan peruntukan baru [Seksyen 60K</a:t>
                      </a:r>
                      <a:r>
                        <a:rPr lang="ms-MY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ms-MY" sz="18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Keperluan mendapatkan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 awal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“prior approval” daripada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 Pengarah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sebelum menggaji pekerja asing. 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Apabila kelulusan awal telah diberi, majikan  hendaklah dalam masa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hari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daripada tarikh penggajian pekerja asing,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mengemukakan maklumat berkaitan pekerja asing</a:t>
                      </a:r>
                      <a:r>
                        <a:rPr lang="ms-MY" sz="18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sebagaimana yang ditetapkan oleh Ketua Pengarah (peruntukan sedia ada) 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 daripada Ketua Pengarah hanya diberi kepada majikan jika : </a:t>
                      </a:r>
                    </a:p>
                    <a:p>
                      <a:pPr marL="712788" marR="0" indent="-447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 kes tertunggak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berkaitan keputusan, arahan atau arahan yang dikeluarkan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bawah akta ini</a:t>
                      </a:r>
                    </a:p>
                    <a:p>
                      <a:pPr marL="712788" marR="0" indent="-447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 kes tertunggak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barkaitan sabitan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bawah akta ini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Keselamatan Sosial Pekerja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(Akta 4),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Akta Standard Minimum</a:t>
                      </a:r>
                      <a:endParaRPr lang="sv-SE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4" y="491565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400" b="1" dirty="0">
                <a:solidFill>
                  <a:schemeClr val="bg1"/>
                </a:solidFill>
                <a:cs typeface="Arial"/>
              </a:rPr>
              <a:t>PENGGAJIAN PEKERJA ASING 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5933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74316"/>
              </p:ext>
            </p:extLst>
          </p:nvPr>
        </p:nvGraphicFramePr>
        <p:xfrm>
          <a:off x="912896" y="1052736"/>
          <a:ext cx="10442376" cy="4216347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1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899">
                <a:tc>
                  <a:txBody>
                    <a:bodyPr/>
                    <a:lstStyle/>
                    <a:p>
                      <a:pPr marL="53974" marR="0" lvl="1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ms-MY" sz="18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974" marR="0" lvl="1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..[Seksyen 60K</a:t>
                      </a:r>
                      <a:r>
                        <a:rPr lang="ms-MY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ms-MY" sz="18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2788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Kemudahan dan Penginapan Pekerja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(Akta 446)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Akta Majlis Perundingan Gaji Kebangsaan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(Akta 732)</a:t>
                      </a:r>
                    </a:p>
                    <a:p>
                      <a:pPr marL="712788" marR="0" indent="-5302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 disabitkan dengan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mana-mana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kesalahan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bawah mana-mana undang – undang bertulis  berhubung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pemerdagangan orang dan buruh paksa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 yang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menggaji pekerja asing tanpa mendapat kelulusan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awal Ketua Pengarah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boleh dikenakan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denda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tidak melebihi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 100,000.00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ms-MY" sz="18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penjara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 lebih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tahun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kedua-duanya sekali.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60K]</a:t>
                      </a:r>
                      <a:endParaRPr lang="sv-SE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4" y="491565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400" b="1" dirty="0">
                <a:solidFill>
                  <a:schemeClr val="bg1"/>
                </a:solidFill>
                <a:cs typeface="Arial"/>
              </a:rPr>
              <a:t>..PENGGAJIAN PEKERJA ASING 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9674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57621"/>
              </p:ext>
            </p:extLst>
          </p:nvPr>
        </p:nvGraphicFramePr>
        <p:xfrm>
          <a:off x="912896" y="1052736"/>
          <a:ext cx="10442376" cy="5496507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1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899">
                <a:tc>
                  <a:txBody>
                    <a:bodyPr/>
                    <a:lstStyle/>
                    <a:p>
                      <a:pPr marL="53974" marR="0" lvl="1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ms-MY" sz="18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974" marR="0" lvl="1" indent="0" algn="ctr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</a:t>
                      </a:r>
                    </a:p>
                    <a:p>
                      <a:pPr marL="53974" marR="0" lvl="1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ms-MY" sz="18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Penamatan Penggajian Pekerja Asing (Seksyen 60KA)</a:t>
                      </a:r>
                    </a:p>
                    <a:p>
                      <a:pPr marL="265113" marR="0" indent="-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 hendaklah dalam tempoh 30 hari memaklumkan Ketua Pengarah sekiranya :</a:t>
                      </a:r>
                    </a:p>
                    <a:p>
                      <a:pPr marL="285750" marR="0" indent="4270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menamatkan perkhidmatan pekerja asing</a:t>
                      </a:r>
                    </a:p>
                    <a:p>
                      <a:pPr marL="712788" marR="0" indent="-447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pekerja asing yang dikeluarkan oleh Jabatatan Imigresen tamat tempoh</a:t>
                      </a:r>
                    </a:p>
                    <a:p>
                      <a:pPr marL="285750" marR="0" indent="427038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asing diusir atau dihantar pulang</a:t>
                      </a:r>
                    </a:p>
                    <a:p>
                      <a:pPr marL="28575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(peruntukan sedia ada)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 hendaklah memaklumkan kepada Ketua Pengarah dalam tempoh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hari 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sekiranya</a:t>
                      </a:r>
                    </a:p>
                    <a:p>
                      <a:pPr marL="712788" marR="0" indent="-447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 asing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menamatkan sendiri perkhidmatannya</a:t>
                      </a:r>
                    </a:p>
                    <a:p>
                      <a:pPr marL="712788" marR="0" indent="-447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Menghilangkan diri daripada</a:t>
                      </a: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tempat pekerjaan</a:t>
                      </a:r>
                      <a:endParaRPr lang="ms-MY" sz="1800" b="1" u="none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sv-SE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911424" y="491565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400" b="1" dirty="0">
                <a:solidFill>
                  <a:schemeClr val="bg1"/>
                </a:solidFill>
                <a:cs typeface="Arial"/>
              </a:rPr>
              <a:t>...PENGGAJIAN PEKERJA ASING 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4523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51214"/>
              </p:ext>
            </p:extLst>
          </p:nvPr>
        </p:nvGraphicFramePr>
        <p:xfrm>
          <a:off x="911424" y="978644"/>
          <a:ext cx="10443176" cy="4011911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177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5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2676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Diskriminasi Dalam Pekerjaan (Seksyen 69F)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 Pengarah mempunyai kuasa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menyiasat, membuat keputusan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membuat perintah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bagi sebarang bentuk pertikaian di antara majikan dan pekerja berhubung dengan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diskriminasi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dalam pekerjaan.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 yang gagal mematuhi arahan Ketua Pengarah adalah melakukan kesalahan dan jika disabitkan kesalahan boleh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didenda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tidak lebih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 50,000.00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 </a:t>
                      </a:r>
                      <a:r>
                        <a:rPr lang="ms-MY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 100.00 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bagi setiap hari kesalahan berulang. 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911424" y="386128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DISKRIMINASI DALAM PEKERJAAN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3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92480" y="1190244"/>
            <a:ext cx="4759960" cy="4958080"/>
            <a:chOff x="792480" y="1190244"/>
            <a:chExt cx="4759960" cy="4958080"/>
          </a:xfrm>
        </p:grpSpPr>
        <p:sp>
          <p:nvSpPr>
            <p:cNvPr id="3" name="object 3"/>
            <p:cNvSpPr/>
            <p:nvPr/>
          </p:nvSpPr>
          <p:spPr>
            <a:xfrm>
              <a:off x="830580" y="1228344"/>
              <a:ext cx="4683252" cy="48813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11530" y="1209294"/>
              <a:ext cx="4721860" cy="4919980"/>
            </a:xfrm>
            <a:custGeom>
              <a:avLst/>
              <a:gdLst/>
              <a:ahLst/>
              <a:cxnLst/>
              <a:rect l="l" t="t" r="r" b="b"/>
              <a:pathLst>
                <a:path w="4721860" h="4919980">
                  <a:moveTo>
                    <a:pt x="0" y="4919472"/>
                  </a:moveTo>
                  <a:lnTo>
                    <a:pt x="4721352" y="4919472"/>
                  </a:lnTo>
                  <a:lnTo>
                    <a:pt x="4721352" y="0"/>
                  </a:lnTo>
                  <a:lnTo>
                    <a:pt x="0" y="0"/>
                  </a:lnTo>
                  <a:lnTo>
                    <a:pt x="0" y="491947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68451" y="245363"/>
            <a:ext cx="11303635" cy="502920"/>
          </a:xfrm>
          <a:prstGeom prst="rect">
            <a:avLst/>
          </a:prstGeom>
          <a:solidFill>
            <a:srgbClr val="44536A"/>
          </a:solidFill>
        </p:spPr>
        <p:txBody>
          <a:bodyPr vert="horz" wrap="square" lIns="0" tIns="48894" rIns="0" bIns="0" rtlCol="0">
            <a:spAutoFit/>
          </a:bodyPr>
          <a:lstStyle/>
          <a:p>
            <a:pPr marL="68580" algn="ctr">
              <a:lnSpc>
                <a:spcPct val="100000"/>
              </a:lnSpc>
              <a:spcBef>
                <a:spcPts val="384"/>
              </a:spcBef>
            </a:pP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PINDAAN </a:t>
            </a:r>
            <a:r>
              <a:rPr sz="2400" b="1" spc="-50" dirty="0">
                <a:solidFill>
                  <a:srgbClr val="FFFFFF"/>
                </a:solidFill>
                <a:latin typeface="Carlito"/>
                <a:cs typeface="Carlito"/>
              </a:rPr>
              <a:t>AKTA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265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KALI</a:t>
            </a:r>
            <a:r>
              <a:rPr sz="2400" b="1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KE-12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24955" y="2999232"/>
            <a:ext cx="2654935" cy="1336675"/>
          </a:xfrm>
          <a:custGeom>
            <a:avLst/>
            <a:gdLst/>
            <a:ahLst/>
            <a:cxnLst/>
            <a:rect l="l" t="t" r="r" b="b"/>
            <a:pathLst>
              <a:path w="2654934" h="1336675">
                <a:moveTo>
                  <a:pt x="2521204" y="0"/>
                </a:moveTo>
                <a:lnTo>
                  <a:pt x="133604" y="0"/>
                </a:lnTo>
                <a:lnTo>
                  <a:pt x="91374" y="6811"/>
                </a:lnTo>
                <a:lnTo>
                  <a:pt x="54699" y="25777"/>
                </a:lnTo>
                <a:lnTo>
                  <a:pt x="25777" y="54699"/>
                </a:lnTo>
                <a:lnTo>
                  <a:pt x="6811" y="91374"/>
                </a:lnTo>
                <a:lnTo>
                  <a:pt x="0" y="133603"/>
                </a:lnTo>
                <a:lnTo>
                  <a:pt x="0" y="1202943"/>
                </a:lnTo>
                <a:lnTo>
                  <a:pt x="6811" y="1245173"/>
                </a:lnTo>
                <a:lnTo>
                  <a:pt x="25777" y="1281848"/>
                </a:lnTo>
                <a:lnTo>
                  <a:pt x="54699" y="1310770"/>
                </a:lnTo>
                <a:lnTo>
                  <a:pt x="91374" y="1329736"/>
                </a:lnTo>
                <a:lnTo>
                  <a:pt x="133604" y="1336547"/>
                </a:lnTo>
                <a:lnTo>
                  <a:pt x="2521204" y="1336547"/>
                </a:lnTo>
                <a:lnTo>
                  <a:pt x="2563433" y="1329736"/>
                </a:lnTo>
                <a:lnTo>
                  <a:pt x="2600108" y="1310770"/>
                </a:lnTo>
                <a:lnTo>
                  <a:pt x="2629030" y="1281848"/>
                </a:lnTo>
                <a:lnTo>
                  <a:pt x="2647996" y="1245173"/>
                </a:lnTo>
                <a:lnTo>
                  <a:pt x="2654808" y="1202943"/>
                </a:lnTo>
                <a:lnTo>
                  <a:pt x="2654808" y="133603"/>
                </a:lnTo>
                <a:lnTo>
                  <a:pt x="2647996" y="91374"/>
                </a:lnTo>
                <a:lnTo>
                  <a:pt x="2629030" y="54699"/>
                </a:lnTo>
                <a:lnTo>
                  <a:pt x="2600108" y="25777"/>
                </a:lnTo>
                <a:lnTo>
                  <a:pt x="2563433" y="6811"/>
                </a:lnTo>
                <a:lnTo>
                  <a:pt x="2521204" y="0"/>
                </a:lnTo>
                <a:close/>
              </a:path>
            </a:pathLst>
          </a:custGeom>
          <a:solidFill>
            <a:srgbClr val="CF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05092" y="3024073"/>
            <a:ext cx="14979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rlito"/>
                <a:cs typeface="Carlito"/>
              </a:rPr>
              <a:t>DEWAN</a:t>
            </a:r>
            <a:r>
              <a:rPr sz="1800" spc="-40" dirty="0">
                <a:latin typeface="Carlito"/>
                <a:cs typeface="Carlito"/>
              </a:rPr>
              <a:t> </a:t>
            </a:r>
            <a:r>
              <a:rPr sz="1800" spc="-50" dirty="0">
                <a:latin typeface="Carlito"/>
                <a:cs typeface="Carlito"/>
              </a:rPr>
              <a:t>RAKYAT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284976" y="3393947"/>
            <a:ext cx="2136775" cy="882650"/>
            <a:chOff x="6284976" y="3393947"/>
            <a:chExt cx="2136775" cy="882650"/>
          </a:xfrm>
        </p:grpSpPr>
        <p:sp>
          <p:nvSpPr>
            <p:cNvPr id="9" name="object 9"/>
            <p:cNvSpPr/>
            <p:nvPr/>
          </p:nvSpPr>
          <p:spPr>
            <a:xfrm>
              <a:off x="6291072" y="3400043"/>
              <a:ext cx="2124710" cy="870585"/>
            </a:xfrm>
            <a:custGeom>
              <a:avLst/>
              <a:gdLst/>
              <a:ahLst/>
              <a:cxnLst/>
              <a:rect l="l" t="t" r="r" b="b"/>
              <a:pathLst>
                <a:path w="2124709" h="870585">
                  <a:moveTo>
                    <a:pt x="2037460" y="0"/>
                  </a:moveTo>
                  <a:lnTo>
                    <a:pt x="86994" y="0"/>
                  </a:lnTo>
                  <a:lnTo>
                    <a:pt x="53149" y="6842"/>
                  </a:lnTo>
                  <a:lnTo>
                    <a:pt x="25495" y="25495"/>
                  </a:lnTo>
                  <a:lnTo>
                    <a:pt x="6842" y="53149"/>
                  </a:lnTo>
                  <a:lnTo>
                    <a:pt x="0" y="86994"/>
                  </a:lnTo>
                  <a:lnTo>
                    <a:pt x="0" y="783208"/>
                  </a:lnTo>
                  <a:lnTo>
                    <a:pt x="6842" y="817054"/>
                  </a:lnTo>
                  <a:lnTo>
                    <a:pt x="25495" y="844708"/>
                  </a:lnTo>
                  <a:lnTo>
                    <a:pt x="53149" y="863361"/>
                  </a:lnTo>
                  <a:lnTo>
                    <a:pt x="86994" y="870203"/>
                  </a:lnTo>
                  <a:lnTo>
                    <a:pt x="2037460" y="870203"/>
                  </a:lnTo>
                  <a:lnTo>
                    <a:pt x="2071306" y="863361"/>
                  </a:lnTo>
                  <a:lnTo>
                    <a:pt x="2098960" y="844708"/>
                  </a:lnTo>
                  <a:lnTo>
                    <a:pt x="2117613" y="817054"/>
                  </a:lnTo>
                  <a:lnTo>
                    <a:pt x="2124455" y="783208"/>
                  </a:lnTo>
                  <a:lnTo>
                    <a:pt x="2124455" y="86994"/>
                  </a:lnTo>
                  <a:lnTo>
                    <a:pt x="2117613" y="53149"/>
                  </a:lnTo>
                  <a:lnTo>
                    <a:pt x="2098960" y="25495"/>
                  </a:lnTo>
                  <a:lnTo>
                    <a:pt x="2071306" y="6842"/>
                  </a:lnTo>
                  <a:lnTo>
                    <a:pt x="203746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91072" y="3400043"/>
              <a:ext cx="2124710" cy="870585"/>
            </a:xfrm>
            <a:custGeom>
              <a:avLst/>
              <a:gdLst/>
              <a:ahLst/>
              <a:cxnLst/>
              <a:rect l="l" t="t" r="r" b="b"/>
              <a:pathLst>
                <a:path w="2124709" h="870585">
                  <a:moveTo>
                    <a:pt x="0" y="86994"/>
                  </a:moveTo>
                  <a:lnTo>
                    <a:pt x="6842" y="53149"/>
                  </a:lnTo>
                  <a:lnTo>
                    <a:pt x="25495" y="25495"/>
                  </a:lnTo>
                  <a:lnTo>
                    <a:pt x="53149" y="6842"/>
                  </a:lnTo>
                  <a:lnTo>
                    <a:pt x="86994" y="0"/>
                  </a:lnTo>
                  <a:lnTo>
                    <a:pt x="2037460" y="0"/>
                  </a:lnTo>
                  <a:lnTo>
                    <a:pt x="2071306" y="6842"/>
                  </a:lnTo>
                  <a:lnTo>
                    <a:pt x="2098960" y="25495"/>
                  </a:lnTo>
                  <a:lnTo>
                    <a:pt x="2117613" y="53149"/>
                  </a:lnTo>
                  <a:lnTo>
                    <a:pt x="2124455" y="86994"/>
                  </a:lnTo>
                  <a:lnTo>
                    <a:pt x="2124455" y="783208"/>
                  </a:lnTo>
                  <a:lnTo>
                    <a:pt x="2117613" y="817054"/>
                  </a:lnTo>
                  <a:lnTo>
                    <a:pt x="2098960" y="844708"/>
                  </a:lnTo>
                  <a:lnTo>
                    <a:pt x="2071306" y="863361"/>
                  </a:lnTo>
                  <a:lnTo>
                    <a:pt x="2037460" y="870203"/>
                  </a:lnTo>
                  <a:lnTo>
                    <a:pt x="86994" y="870203"/>
                  </a:lnTo>
                  <a:lnTo>
                    <a:pt x="53149" y="863361"/>
                  </a:lnTo>
                  <a:lnTo>
                    <a:pt x="25495" y="844708"/>
                  </a:lnTo>
                  <a:lnTo>
                    <a:pt x="6842" y="817054"/>
                  </a:lnTo>
                  <a:lnTo>
                    <a:pt x="0" y="783208"/>
                  </a:lnTo>
                  <a:lnTo>
                    <a:pt x="0" y="86994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530085" y="3421126"/>
            <a:ext cx="1647825" cy="755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875"/>
              </a:lnSpc>
              <a:spcBef>
                <a:spcPts val="95"/>
              </a:spcBef>
            </a:pP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25</a:t>
            </a:r>
            <a:r>
              <a:rPr sz="25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rlito"/>
                <a:cs typeface="Carlito"/>
              </a:rPr>
              <a:t>OKTOBER</a:t>
            </a:r>
            <a:endParaRPr sz="2500" dirty="0">
              <a:latin typeface="Carlito"/>
              <a:cs typeface="Carlito"/>
            </a:endParaRPr>
          </a:p>
          <a:p>
            <a:pPr algn="ctr">
              <a:lnSpc>
                <a:spcPts val="2875"/>
              </a:lnSpc>
            </a:pP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2021</a:t>
            </a:r>
            <a:endParaRPr sz="25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80347" y="2999232"/>
            <a:ext cx="2654935" cy="1336675"/>
          </a:xfrm>
          <a:custGeom>
            <a:avLst/>
            <a:gdLst/>
            <a:ahLst/>
            <a:cxnLst/>
            <a:rect l="l" t="t" r="r" b="b"/>
            <a:pathLst>
              <a:path w="2654934" h="1336675">
                <a:moveTo>
                  <a:pt x="2521204" y="0"/>
                </a:moveTo>
                <a:lnTo>
                  <a:pt x="133603" y="0"/>
                </a:lnTo>
                <a:lnTo>
                  <a:pt x="91374" y="6811"/>
                </a:lnTo>
                <a:lnTo>
                  <a:pt x="54699" y="25777"/>
                </a:lnTo>
                <a:lnTo>
                  <a:pt x="25777" y="54699"/>
                </a:lnTo>
                <a:lnTo>
                  <a:pt x="6811" y="91374"/>
                </a:lnTo>
                <a:lnTo>
                  <a:pt x="0" y="133603"/>
                </a:lnTo>
                <a:lnTo>
                  <a:pt x="0" y="1202943"/>
                </a:lnTo>
                <a:lnTo>
                  <a:pt x="6811" y="1245173"/>
                </a:lnTo>
                <a:lnTo>
                  <a:pt x="25777" y="1281848"/>
                </a:lnTo>
                <a:lnTo>
                  <a:pt x="54699" y="1310770"/>
                </a:lnTo>
                <a:lnTo>
                  <a:pt x="91374" y="1329736"/>
                </a:lnTo>
                <a:lnTo>
                  <a:pt x="133603" y="1336547"/>
                </a:lnTo>
                <a:lnTo>
                  <a:pt x="2521204" y="1336547"/>
                </a:lnTo>
                <a:lnTo>
                  <a:pt x="2563433" y="1329736"/>
                </a:lnTo>
                <a:lnTo>
                  <a:pt x="2600108" y="1310770"/>
                </a:lnTo>
                <a:lnTo>
                  <a:pt x="2629030" y="1281848"/>
                </a:lnTo>
                <a:lnTo>
                  <a:pt x="2647996" y="1245173"/>
                </a:lnTo>
                <a:lnTo>
                  <a:pt x="2654807" y="1202943"/>
                </a:lnTo>
                <a:lnTo>
                  <a:pt x="2654807" y="133603"/>
                </a:lnTo>
                <a:lnTo>
                  <a:pt x="2647996" y="91374"/>
                </a:lnTo>
                <a:lnTo>
                  <a:pt x="2629030" y="54699"/>
                </a:lnTo>
                <a:lnTo>
                  <a:pt x="2600108" y="25777"/>
                </a:lnTo>
                <a:lnTo>
                  <a:pt x="2563433" y="6811"/>
                </a:lnTo>
                <a:lnTo>
                  <a:pt x="2521204" y="0"/>
                </a:lnTo>
                <a:close/>
              </a:path>
            </a:pathLst>
          </a:custGeom>
          <a:solidFill>
            <a:srgbClr val="CF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412351" y="3024073"/>
            <a:ext cx="159512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rlito"/>
                <a:cs typeface="Carlito"/>
              </a:rPr>
              <a:t>DEWAN</a:t>
            </a:r>
            <a:r>
              <a:rPr sz="1800" spc="-5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NEGARA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139428" y="3393947"/>
            <a:ext cx="2136775" cy="882650"/>
            <a:chOff x="9139428" y="3393947"/>
            <a:chExt cx="2136775" cy="882650"/>
          </a:xfrm>
        </p:grpSpPr>
        <p:sp>
          <p:nvSpPr>
            <p:cNvPr id="15" name="object 15"/>
            <p:cNvSpPr/>
            <p:nvPr/>
          </p:nvSpPr>
          <p:spPr>
            <a:xfrm>
              <a:off x="9145524" y="3400043"/>
              <a:ext cx="2124710" cy="870585"/>
            </a:xfrm>
            <a:custGeom>
              <a:avLst/>
              <a:gdLst/>
              <a:ahLst/>
              <a:cxnLst/>
              <a:rect l="l" t="t" r="r" b="b"/>
              <a:pathLst>
                <a:path w="2124709" h="870585">
                  <a:moveTo>
                    <a:pt x="2037460" y="0"/>
                  </a:moveTo>
                  <a:lnTo>
                    <a:pt x="86995" y="0"/>
                  </a:lnTo>
                  <a:lnTo>
                    <a:pt x="53149" y="6842"/>
                  </a:lnTo>
                  <a:lnTo>
                    <a:pt x="25495" y="25495"/>
                  </a:lnTo>
                  <a:lnTo>
                    <a:pt x="6842" y="53149"/>
                  </a:lnTo>
                  <a:lnTo>
                    <a:pt x="0" y="86994"/>
                  </a:lnTo>
                  <a:lnTo>
                    <a:pt x="0" y="783208"/>
                  </a:lnTo>
                  <a:lnTo>
                    <a:pt x="6842" y="817054"/>
                  </a:lnTo>
                  <a:lnTo>
                    <a:pt x="25495" y="844708"/>
                  </a:lnTo>
                  <a:lnTo>
                    <a:pt x="53149" y="863361"/>
                  </a:lnTo>
                  <a:lnTo>
                    <a:pt x="86995" y="870203"/>
                  </a:lnTo>
                  <a:lnTo>
                    <a:pt x="2037460" y="870203"/>
                  </a:lnTo>
                  <a:lnTo>
                    <a:pt x="2071306" y="863361"/>
                  </a:lnTo>
                  <a:lnTo>
                    <a:pt x="2098960" y="844708"/>
                  </a:lnTo>
                  <a:lnTo>
                    <a:pt x="2117613" y="817054"/>
                  </a:lnTo>
                  <a:lnTo>
                    <a:pt x="2124455" y="783208"/>
                  </a:lnTo>
                  <a:lnTo>
                    <a:pt x="2124455" y="86994"/>
                  </a:lnTo>
                  <a:lnTo>
                    <a:pt x="2117613" y="53149"/>
                  </a:lnTo>
                  <a:lnTo>
                    <a:pt x="2098960" y="25495"/>
                  </a:lnTo>
                  <a:lnTo>
                    <a:pt x="2071306" y="6842"/>
                  </a:lnTo>
                  <a:lnTo>
                    <a:pt x="203746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45524" y="3400043"/>
              <a:ext cx="2124710" cy="870585"/>
            </a:xfrm>
            <a:custGeom>
              <a:avLst/>
              <a:gdLst/>
              <a:ahLst/>
              <a:cxnLst/>
              <a:rect l="l" t="t" r="r" b="b"/>
              <a:pathLst>
                <a:path w="2124709" h="870585">
                  <a:moveTo>
                    <a:pt x="0" y="86994"/>
                  </a:moveTo>
                  <a:lnTo>
                    <a:pt x="6842" y="53149"/>
                  </a:lnTo>
                  <a:lnTo>
                    <a:pt x="25495" y="25495"/>
                  </a:lnTo>
                  <a:lnTo>
                    <a:pt x="53149" y="6842"/>
                  </a:lnTo>
                  <a:lnTo>
                    <a:pt x="86995" y="0"/>
                  </a:lnTo>
                  <a:lnTo>
                    <a:pt x="2037460" y="0"/>
                  </a:lnTo>
                  <a:lnTo>
                    <a:pt x="2071306" y="6842"/>
                  </a:lnTo>
                  <a:lnTo>
                    <a:pt x="2098960" y="25495"/>
                  </a:lnTo>
                  <a:lnTo>
                    <a:pt x="2117613" y="53149"/>
                  </a:lnTo>
                  <a:lnTo>
                    <a:pt x="2124455" y="86994"/>
                  </a:lnTo>
                  <a:lnTo>
                    <a:pt x="2124455" y="783208"/>
                  </a:lnTo>
                  <a:lnTo>
                    <a:pt x="2117613" y="817054"/>
                  </a:lnTo>
                  <a:lnTo>
                    <a:pt x="2098960" y="844708"/>
                  </a:lnTo>
                  <a:lnTo>
                    <a:pt x="2071306" y="863361"/>
                  </a:lnTo>
                  <a:lnTo>
                    <a:pt x="2037460" y="870203"/>
                  </a:lnTo>
                  <a:lnTo>
                    <a:pt x="86995" y="870203"/>
                  </a:lnTo>
                  <a:lnTo>
                    <a:pt x="53149" y="863361"/>
                  </a:lnTo>
                  <a:lnTo>
                    <a:pt x="25495" y="844708"/>
                  </a:lnTo>
                  <a:lnTo>
                    <a:pt x="6842" y="817054"/>
                  </a:lnTo>
                  <a:lnTo>
                    <a:pt x="0" y="783208"/>
                  </a:lnTo>
                  <a:lnTo>
                    <a:pt x="0" y="86994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9330943" y="3595192"/>
            <a:ext cx="1755139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30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MAC</a:t>
            </a:r>
            <a:r>
              <a:rPr sz="25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2022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26924" y="919751"/>
            <a:ext cx="1731263" cy="15285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21729" y="4883658"/>
            <a:ext cx="5073650" cy="408445"/>
          </a:xfrm>
          <a:prstGeom prst="rect">
            <a:avLst/>
          </a:prstGeom>
          <a:ln w="38100">
            <a:solidFill>
              <a:srgbClr val="4471C4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9695" marR="93980" algn="ctr">
              <a:lnSpc>
                <a:spcPct val="100000"/>
              </a:lnSpc>
              <a:spcBef>
                <a:spcPts val="305"/>
              </a:spcBef>
            </a:pPr>
            <a:r>
              <a:rPr lang="en-US" sz="2400" dirty="0" err="1">
                <a:latin typeface="Arial"/>
                <a:cs typeface="Arial"/>
              </a:rPr>
              <a:t>Dikuatkuasakan</a:t>
            </a:r>
            <a:r>
              <a:rPr lang="en-US" sz="2400" dirty="0">
                <a:latin typeface="Arial"/>
                <a:cs typeface="Arial"/>
              </a:rPr>
              <a:t> pada 01.01.2023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ADD4A7AB-FD59-4C65-B909-1B26940AE748}"/>
              </a:ext>
            </a:extLst>
          </p:cNvPr>
          <p:cNvSpPr/>
          <p:nvPr/>
        </p:nvSpPr>
        <p:spPr bwMode="auto">
          <a:xfrm>
            <a:off x="767408" y="548680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000" b="1" dirty="0">
                <a:solidFill>
                  <a:schemeClr val="bg1"/>
                </a:solidFill>
                <a:latin typeface="Arial"/>
                <a:cs typeface="Arial"/>
              </a:rPr>
              <a:t>DISKRIMINASI </a:t>
            </a:r>
            <a:endParaRPr lang="en-US" sz="2000" b="1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EFA10429-AB78-41AF-B413-059D9A575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82060"/>
              </p:ext>
            </p:extLst>
          </p:nvPr>
        </p:nvGraphicFramePr>
        <p:xfrm>
          <a:off x="874812" y="1052736"/>
          <a:ext cx="10621788" cy="5394888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10621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57002">
                <a:tc>
                  <a:txBody>
                    <a:bodyPr/>
                    <a:lstStyle/>
                    <a:p>
                      <a:r>
                        <a:rPr lang="ms-MY" sz="2000" u="none" dirty="0">
                          <a:latin typeface="+mn-lt"/>
                        </a:rPr>
                        <a:t>Diskriminasi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pekerjaan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merujuk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perlakuan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keadaan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situasi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berbangkit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daripada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pertikaian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berhubung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terma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syarat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Perjanjian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Bersama yang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membeza-bezakan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ketidaksamarataan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oleh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majikan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pekerjanya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semasa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bekerja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perkara-perkara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pekerjaan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tuntutan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kewangan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kapasiti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jawatan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tempoh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kelayakan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MY" sz="1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MY" sz="1800" b="0" i="0" u="none" strike="noStrik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800" b="0" i="0" u="none" strike="noStrik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MY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2000" u="none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9278">
                <a:tc>
                  <a:txBody>
                    <a:bodyPr/>
                    <a:lstStyle/>
                    <a:p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Contoh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Diskriminasi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</a:p>
                    <a:p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Perbezaan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gaji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pokok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ii.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Perbezaan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elaun-elaun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diberi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iii.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Perbezaan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bayaran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masa </a:t>
                      </a:r>
                    </a:p>
                    <a:p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iv.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Perbezaan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pemberian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faedah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cuti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tahunan</a:t>
                      </a:r>
                      <a:r>
                        <a:rPr lang="en-MY" sz="20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2000" b="0" u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248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2000" b="0" u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643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8206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15481"/>
              </p:ext>
            </p:extLst>
          </p:nvPr>
        </p:nvGraphicFramePr>
        <p:xfrm>
          <a:off x="911424" y="978645"/>
          <a:ext cx="10443176" cy="3386666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177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5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2253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</a:t>
                      </a: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defRPr/>
                      </a:pP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Buruh Paksa (Seksyen 90B)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Mentakrifkan buruh paksa sebagai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ugutan, penipuan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paksaan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oleh majikan terhadap pekerja untuk menjalankan kerja dan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menghalang pekerja daripada meninggalkan tempat kerja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berkenaan.</a:t>
                      </a:r>
                    </a:p>
                    <a:p>
                      <a:pPr marL="285750" marR="0" lvl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Menetapkan denda tidak lebih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 100,000.00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penjara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tidak lebih 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tahun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kedua-duanya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jika disabitkan kesalahan.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911424" y="386128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BURUH PAKSA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1661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27C3EC05-F9D9-49D8-84D2-C13C2135FD6A}"/>
              </a:ext>
            </a:extLst>
          </p:cNvPr>
          <p:cNvSpPr/>
          <p:nvPr/>
        </p:nvSpPr>
        <p:spPr bwMode="auto">
          <a:xfrm>
            <a:off x="767408" y="548680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000" b="1" dirty="0">
                <a:solidFill>
                  <a:schemeClr val="bg1"/>
                </a:solidFill>
                <a:latin typeface="Arial"/>
                <a:cs typeface="Arial"/>
              </a:rPr>
              <a:t>ELEMEN BURUH PAKSA   </a:t>
            </a:r>
            <a:endParaRPr lang="en-US" sz="20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5C989-BB7D-4818-AA19-CB946575B8AC}"/>
              </a:ext>
            </a:extLst>
          </p:cNvPr>
          <p:cNvSpPr/>
          <p:nvPr/>
        </p:nvSpPr>
        <p:spPr>
          <a:xfrm>
            <a:off x="247198" y="1519098"/>
            <a:ext cx="2825851" cy="51494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sz="1600" b="1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sz="1600" b="1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sz="1600" b="1" dirty="0" err="1">
                <a:solidFill>
                  <a:schemeClr val="tx1"/>
                </a:solidFill>
              </a:rPr>
              <a:t>Ugutan</a:t>
            </a:r>
            <a:r>
              <a:rPr lang="en-US" altLang="ko-KR" sz="1600" b="1" dirty="0">
                <a:solidFill>
                  <a:schemeClr val="tx1"/>
                </a:solidFill>
              </a:rPr>
              <a:t>  </a:t>
            </a:r>
            <a:r>
              <a:rPr lang="en-US" altLang="ko-KR" sz="1600" b="1" dirty="0" err="1">
                <a:solidFill>
                  <a:schemeClr val="tx1"/>
                </a:solidFill>
              </a:rPr>
              <a:t>atau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perilaku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untuk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mencederakan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pekerja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atau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ahli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keluarga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sekiranya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tidak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melaksanakan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tugas</a:t>
            </a:r>
            <a:r>
              <a:rPr lang="en-US" altLang="ko-KR" sz="1600" b="1" dirty="0">
                <a:solidFill>
                  <a:schemeClr val="tx1"/>
                </a:solidFill>
              </a:rPr>
              <a:t> yang di </a:t>
            </a:r>
            <a:r>
              <a:rPr lang="en-US" altLang="ko-KR" sz="1600" b="1" dirty="0" err="1">
                <a:solidFill>
                  <a:schemeClr val="tx1"/>
                </a:solidFill>
              </a:rPr>
              <a:t>arahkan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ctr"/>
            <a:endParaRPr lang="en-US" altLang="ko-KR" sz="1600" b="1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sz="1600" b="1" dirty="0" err="1">
                <a:solidFill>
                  <a:schemeClr val="tx1"/>
                </a:solidFill>
              </a:rPr>
              <a:t>Ugutan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untuk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tidak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membayar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gaji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atau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menahan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gaji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jika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tidak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melaksanakan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tugas</a:t>
            </a:r>
            <a:r>
              <a:rPr lang="en-US" altLang="ko-KR" sz="1600" b="1" dirty="0">
                <a:solidFill>
                  <a:schemeClr val="tx1"/>
                </a:solidFill>
              </a:rPr>
              <a:t> yang di </a:t>
            </a:r>
            <a:r>
              <a:rPr lang="en-US" altLang="ko-KR" sz="1600" b="1" dirty="0" err="1">
                <a:solidFill>
                  <a:schemeClr val="tx1"/>
                </a:solidFill>
              </a:rPr>
              <a:t>arahkan</a:t>
            </a:r>
            <a:r>
              <a:rPr lang="en-US" altLang="ko-KR" sz="1600" b="1" dirty="0">
                <a:solidFill>
                  <a:schemeClr val="tx1"/>
                </a:solidFill>
              </a:rPr>
              <a:t>  </a:t>
            </a:r>
          </a:p>
          <a:p>
            <a:pPr algn="ctr"/>
            <a:endParaRPr lang="en-US" altLang="ko-KR" sz="1350" b="1" dirty="0">
              <a:solidFill>
                <a:schemeClr val="tx1"/>
              </a:solidFill>
            </a:endParaRPr>
          </a:p>
          <a:p>
            <a:pPr algn="ctr"/>
            <a:endParaRPr lang="ko-KR" altLang="en-US" sz="135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1E4891-E366-4820-865C-0ABEA6076416}"/>
              </a:ext>
            </a:extLst>
          </p:cNvPr>
          <p:cNvSpPr/>
          <p:nvPr/>
        </p:nvSpPr>
        <p:spPr>
          <a:xfrm>
            <a:off x="3274495" y="1519879"/>
            <a:ext cx="2861347" cy="5149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endParaRPr lang="en-US" altLang="ko-KR" sz="1600" b="1" dirty="0">
              <a:solidFill>
                <a:schemeClr val="tx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n-US" altLang="ko-KR" sz="1600" b="1" dirty="0" err="1">
                <a:solidFill>
                  <a:schemeClr val="tx1"/>
                </a:solidFill>
              </a:rPr>
              <a:t>Amaun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gaji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dibayar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tidak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sama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dengan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apa</a:t>
            </a:r>
            <a:r>
              <a:rPr lang="en-US" altLang="ko-KR" sz="1600" b="1" dirty="0">
                <a:solidFill>
                  <a:schemeClr val="tx1"/>
                </a:solidFill>
              </a:rPr>
              <a:t> yang </a:t>
            </a:r>
            <a:r>
              <a:rPr lang="en-US" altLang="ko-KR" sz="1600" b="1" dirty="0" err="1">
                <a:solidFill>
                  <a:schemeClr val="tx1"/>
                </a:solidFill>
              </a:rPr>
              <a:t>telah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dijanjikan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atau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dipersetujui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dalam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kontrak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perkhidmatan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en-US" altLang="ko-KR" sz="1600" b="1" dirty="0">
              <a:solidFill>
                <a:schemeClr val="tx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n-US" altLang="ko-KR" sz="1600" b="1" dirty="0" err="1">
                <a:solidFill>
                  <a:schemeClr val="tx1"/>
                </a:solidFill>
              </a:rPr>
              <a:t>Penginapan</a:t>
            </a:r>
            <a:r>
              <a:rPr lang="en-US" altLang="ko-KR" sz="1600" b="1" dirty="0">
                <a:solidFill>
                  <a:schemeClr val="tx1"/>
                </a:solidFill>
              </a:rPr>
              <a:t> yang </a:t>
            </a:r>
            <a:r>
              <a:rPr lang="en-US" altLang="ko-KR" sz="1600" b="1" dirty="0" err="1">
                <a:solidFill>
                  <a:schemeClr val="tx1"/>
                </a:solidFill>
              </a:rPr>
              <a:t>disediakan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tidak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sama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dengan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apa</a:t>
            </a:r>
            <a:r>
              <a:rPr lang="en-US" altLang="ko-KR" sz="1600" b="1" dirty="0">
                <a:solidFill>
                  <a:schemeClr val="tx1"/>
                </a:solidFill>
              </a:rPr>
              <a:t> yang </a:t>
            </a:r>
            <a:r>
              <a:rPr lang="en-US" altLang="ko-KR" sz="1600" b="1" dirty="0" err="1">
                <a:solidFill>
                  <a:schemeClr val="tx1"/>
                </a:solidFill>
              </a:rPr>
              <a:t>telah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err="1">
                <a:solidFill>
                  <a:schemeClr val="tx1"/>
                </a:solidFill>
              </a:rPr>
              <a:t>dijanjikan</a:t>
            </a:r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ko-KR" altLang="en-US" sz="135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AC74A-3960-46A2-958D-31A24623C387}"/>
              </a:ext>
            </a:extLst>
          </p:cNvPr>
          <p:cNvSpPr/>
          <p:nvPr/>
        </p:nvSpPr>
        <p:spPr>
          <a:xfrm>
            <a:off x="6267860" y="1519099"/>
            <a:ext cx="2861347" cy="51502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dirty="0" err="1">
                <a:solidFill>
                  <a:schemeClr val="tx1"/>
                </a:solidFill>
              </a:rPr>
              <a:t>Arahan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kerja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berterusan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melebihi</a:t>
            </a:r>
            <a:r>
              <a:rPr lang="en-US" altLang="ko-KR" dirty="0">
                <a:solidFill>
                  <a:schemeClr val="tx1"/>
                </a:solidFill>
              </a:rPr>
              <a:t> 5 jam </a:t>
            </a:r>
            <a:r>
              <a:rPr lang="en-US" altLang="ko-KR" dirty="0" err="1">
                <a:solidFill>
                  <a:schemeClr val="tx1"/>
                </a:solidFill>
              </a:rPr>
              <a:t>tanpa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rehat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dirty="0" err="1">
                <a:solidFill>
                  <a:schemeClr val="tx1"/>
                </a:solidFill>
              </a:rPr>
              <a:t>Arahan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kerja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lebih</a:t>
            </a:r>
            <a:r>
              <a:rPr lang="en-US" altLang="ko-KR" dirty="0">
                <a:solidFill>
                  <a:schemeClr val="tx1"/>
                </a:solidFill>
              </a:rPr>
              <a:t> masa </a:t>
            </a:r>
            <a:r>
              <a:rPr lang="en-US" altLang="ko-KR" dirty="0" err="1">
                <a:solidFill>
                  <a:schemeClr val="tx1"/>
                </a:solidFill>
              </a:rPr>
              <a:t>melebihi</a:t>
            </a:r>
            <a:r>
              <a:rPr lang="en-US" altLang="ko-KR" dirty="0">
                <a:solidFill>
                  <a:schemeClr val="tx1"/>
                </a:solidFill>
              </a:rPr>
              <a:t> had 104 jam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dirty="0" err="1">
                <a:solidFill>
                  <a:schemeClr val="tx1"/>
                </a:solidFill>
              </a:rPr>
              <a:t>Mendiami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tempat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penginapan</a:t>
            </a:r>
            <a:r>
              <a:rPr lang="en-US" altLang="ko-KR" dirty="0">
                <a:solidFill>
                  <a:schemeClr val="tx1"/>
                </a:solidFill>
              </a:rPr>
              <a:t> yang </a:t>
            </a:r>
            <a:r>
              <a:rPr lang="en-US" altLang="ko-KR" dirty="0" err="1">
                <a:solidFill>
                  <a:schemeClr val="tx1"/>
                </a:solidFill>
              </a:rPr>
              <a:t>tidak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mematuhi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undang-undang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0AACCB-0154-4F1B-98E2-B6486936C256}"/>
              </a:ext>
            </a:extLst>
          </p:cNvPr>
          <p:cNvSpPr txBox="1"/>
          <p:nvPr/>
        </p:nvSpPr>
        <p:spPr>
          <a:xfrm>
            <a:off x="876990" y="1772816"/>
            <a:ext cx="19612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latin typeface="Arial" pitchFamily="34" charset="0"/>
                <a:cs typeface="Arial" pitchFamily="34" charset="0"/>
              </a:rPr>
              <a:t>ANCAMAN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04EC23-E3A2-4928-9103-EF7AE6F3BA0D}"/>
              </a:ext>
            </a:extLst>
          </p:cNvPr>
          <p:cNvSpPr txBox="1"/>
          <p:nvPr/>
        </p:nvSpPr>
        <p:spPr>
          <a:xfrm>
            <a:off x="3774949" y="1772816"/>
            <a:ext cx="19612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latin typeface="Arial" pitchFamily="34" charset="0"/>
                <a:cs typeface="Arial" pitchFamily="34" charset="0"/>
              </a:rPr>
              <a:t>PENIPUAN 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0D52D2-C6A8-4CF9-ABEE-4773BB04BFEB}"/>
              </a:ext>
            </a:extLst>
          </p:cNvPr>
          <p:cNvSpPr txBox="1"/>
          <p:nvPr/>
        </p:nvSpPr>
        <p:spPr>
          <a:xfrm>
            <a:off x="6960096" y="1772816"/>
            <a:ext cx="19612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latin typeface="Arial" pitchFamily="34" charset="0"/>
                <a:cs typeface="Arial" pitchFamily="34" charset="0"/>
              </a:rPr>
              <a:t>PAKSAAN 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8EA760-DF49-4FBC-AD70-9F013D825300}"/>
              </a:ext>
            </a:extLst>
          </p:cNvPr>
          <p:cNvSpPr/>
          <p:nvPr/>
        </p:nvSpPr>
        <p:spPr>
          <a:xfrm>
            <a:off x="9261225" y="1519098"/>
            <a:ext cx="2683577" cy="515026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altLang="ko-KR" dirty="0" err="1">
                <a:solidFill>
                  <a:schemeClr val="tx1"/>
                </a:solidFill>
              </a:rPr>
              <a:t>Wujudnya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perbuatan</a:t>
            </a:r>
            <a:r>
              <a:rPr lang="en-US" altLang="ko-KR" dirty="0">
                <a:solidFill>
                  <a:schemeClr val="tx1"/>
                </a:solidFill>
              </a:rPr>
              <a:t> yang </a:t>
            </a:r>
            <a:r>
              <a:rPr lang="en-US" altLang="ko-KR" dirty="0" err="1">
                <a:solidFill>
                  <a:schemeClr val="tx1"/>
                </a:solidFill>
              </a:rPr>
              <a:t>menghalang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pekerja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untuk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keluar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dari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tempat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pekerjaan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atau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kawasan</a:t>
            </a:r>
            <a:r>
              <a:rPr lang="en-US" altLang="ko-KR" dirty="0">
                <a:solidFill>
                  <a:schemeClr val="tx1"/>
                </a:solidFill>
              </a:rPr>
              <a:t>  </a:t>
            </a:r>
            <a:r>
              <a:rPr lang="en-US" altLang="ko-KR" dirty="0" err="1">
                <a:solidFill>
                  <a:schemeClr val="tx1"/>
                </a:solidFill>
              </a:rPr>
              <a:t>kerja</a:t>
            </a:r>
            <a:r>
              <a:rPr lang="en-US" altLang="ko-KR" dirty="0">
                <a:solidFill>
                  <a:schemeClr val="tx1"/>
                </a:solidFill>
              </a:rPr>
              <a:t> / </a:t>
            </a:r>
            <a:r>
              <a:rPr lang="en-US" altLang="ko-KR" dirty="0" err="1">
                <a:solidFill>
                  <a:schemeClr val="tx1"/>
                </a:solidFill>
              </a:rPr>
              <a:t>perkhidmatan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dijalankan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seperti</a:t>
            </a:r>
            <a:r>
              <a:rPr lang="en-US" altLang="ko-KR" dirty="0">
                <a:solidFill>
                  <a:schemeClr val="tx1"/>
                </a:solidFill>
              </a:rPr>
              <a:t> : </a:t>
            </a:r>
          </a:p>
          <a:p>
            <a:pPr marL="342900" indent="-342900" algn="ctr">
              <a:buAutoNum type="alphaLcParenR"/>
            </a:pPr>
            <a:r>
              <a:rPr lang="en-US" altLang="ko-KR" dirty="0" err="1">
                <a:solidFill>
                  <a:schemeClr val="tx1"/>
                </a:solidFill>
              </a:rPr>
              <a:t>Kewujudan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pengawal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keselamatan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untuk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menyekat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pergerakan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pekerja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marL="342900" indent="-342900" algn="ctr">
              <a:buAutoNum type="alphaLcParenR"/>
            </a:pPr>
            <a:r>
              <a:rPr lang="en-US" altLang="ko-KR" dirty="0" err="1">
                <a:solidFill>
                  <a:schemeClr val="tx1"/>
                </a:solidFill>
              </a:rPr>
              <a:t>Terdapat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satu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laluan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keluar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masuk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bagi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menyekat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pergerakan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pekerja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96E2B8-A5DA-45C9-A8B2-8F0B1C02B748}"/>
              </a:ext>
            </a:extLst>
          </p:cNvPr>
          <p:cNvSpPr txBox="1"/>
          <p:nvPr/>
        </p:nvSpPr>
        <p:spPr>
          <a:xfrm>
            <a:off x="9613566" y="1772816"/>
            <a:ext cx="19612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latin typeface="Arial" pitchFamily="34" charset="0"/>
                <a:cs typeface="Arial" pitchFamily="34" charset="0"/>
              </a:rPr>
              <a:t>HALANGAN   </a:t>
            </a:r>
            <a:endParaRPr lang="ko-KR" alt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05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2C0C30EA-D09E-43AF-A942-748425607B20}"/>
              </a:ext>
            </a:extLst>
          </p:cNvPr>
          <p:cNvSpPr/>
          <p:nvPr/>
        </p:nvSpPr>
        <p:spPr bwMode="auto">
          <a:xfrm>
            <a:off x="767408" y="548680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000" b="1" dirty="0">
                <a:solidFill>
                  <a:schemeClr val="bg1"/>
                </a:solidFill>
                <a:latin typeface="Arial"/>
                <a:cs typeface="Arial"/>
              </a:rPr>
              <a:t>INDIKATOR BURUH PAKSA </a:t>
            </a:r>
            <a:endParaRPr lang="en-US" sz="20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92C56957-A699-4BFB-AB97-89AFA10477A6}"/>
              </a:ext>
            </a:extLst>
          </p:cNvPr>
          <p:cNvSpPr/>
          <p:nvPr/>
        </p:nvSpPr>
        <p:spPr>
          <a:xfrm>
            <a:off x="175875" y="1192215"/>
            <a:ext cx="2579838" cy="171592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PENGANIAYAAN GOLONGAN RENTAN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58B52234-EB92-41C7-ABC4-24395D53BB55}"/>
              </a:ext>
            </a:extLst>
          </p:cNvPr>
          <p:cNvSpPr/>
          <p:nvPr/>
        </p:nvSpPr>
        <p:spPr>
          <a:xfrm>
            <a:off x="2755713" y="1251890"/>
            <a:ext cx="2404183" cy="1688863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PENIPUAN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06EF01ED-A2DA-4C33-928C-549A866F1641}"/>
              </a:ext>
            </a:extLst>
          </p:cNvPr>
          <p:cNvSpPr/>
          <p:nvPr/>
        </p:nvSpPr>
        <p:spPr>
          <a:xfrm>
            <a:off x="5159896" y="1251890"/>
            <a:ext cx="2260167" cy="171592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SEKATAN PERGERAKAN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8B353B7D-CAEC-4E66-A4E6-078EC1F3AE35}"/>
              </a:ext>
            </a:extLst>
          </p:cNvPr>
          <p:cNvSpPr/>
          <p:nvPr/>
        </p:nvSpPr>
        <p:spPr>
          <a:xfrm>
            <a:off x="7420063" y="1262007"/>
            <a:ext cx="2410415" cy="171592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PENGASINGAN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EDAFA4E3-0A87-4457-8286-565EF81544E9}"/>
              </a:ext>
            </a:extLst>
          </p:cNvPr>
          <p:cNvSpPr/>
          <p:nvPr/>
        </p:nvSpPr>
        <p:spPr>
          <a:xfrm>
            <a:off x="2569208" y="4608785"/>
            <a:ext cx="2260166" cy="1840871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PENAHANAN GAJI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9E0437D6-E0F8-4C52-B9CB-CA11707FD35A}"/>
              </a:ext>
            </a:extLst>
          </p:cNvPr>
          <p:cNvSpPr/>
          <p:nvPr/>
        </p:nvSpPr>
        <p:spPr>
          <a:xfrm>
            <a:off x="4829374" y="4548368"/>
            <a:ext cx="2592288" cy="191038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PERHAMBAAN HUTANG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386417F1-EE82-458B-A813-02F4CD948F53}"/>
              </a:ext>
            </a:extLst>
          </p:cNvPr>
          <p:cNvSpPr/>
          <p:nvPr/>
        </p:nvSpPr>
        <p:spPr>
          <a:xfrm>
            <a:off x="7436291" y="4559624"/>
            <a:ext cx="2592288" cy="1876545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KEADAAN KERJA &amp; TEMPAT TINGGAL YANG TIDAK KONDUSIF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0A9EC179-C850-4F4A-B680-3B6DB3237E79}"/>
              </a:ext>
            </a:extLst>
          </p:cNvPr>
          <p:cNvSpPr/>
          <p:nvPr/>
        </p:nvSpPr>
        <p:spPr>
          <a:xfrm>
            <a:off x="9970218" y="4608901"/>
            <a:ext cx="2082042" cy="1734343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KERJA LEBIH MASA MELEBIHI HAD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16B4147D-95D7-4694-85F9-E46AC4CB2D4C}"/>
              </a:ext>
            </a:extLst>
          </p:cNvPr>
          <p:cNvSpPr/>
          <p:nvPr/>
        </p:nvSpPr>
        <p:spPr>
          <a:xfrm>
            <a:off x="9824246" y="1305157"/>
            <a:ext cx="2082042" cy="1635596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KEGANASAN FIZIKAL &amp; SEKSUAL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6F37160E-861C-47FB-9BDE-73409F835123}"/>
              </a:ext>
            </a:extLst>
          </p:cNvPr>
          <p:cNvSpPr/>
          <p:nvPr/>
        </p:nvSpPr>
        <p:spPr>
          <a:xfrm>
            <a:off x="309042" y="4725422"/>
            <a:ext cx="2260166" cy="1700419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PENAHANAN DOKUMEN PENGENALAN DIRI 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B6C47BC-ABA5-4F2A-9662-B8E56947A130}"/>
              </a:ext>
            </a:extLst>
          </p:cNvPr>
          <p:cNvSpPr/>
          <p:nvPr/>
        </p:nvSpPr>
        <p:spPr>
          <a:xfrm>
            <a:off x="5317871" y="3042141"/>
            <a:ext cx="1944216" cy="14319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ANCAMAN &amp; UGUTAN 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723851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747391"/>
              </p:ext>
            </p:extLst>
          </p:nvPr>
        </p:nvGraphicFramePr>
        <p:xfrm>
          <a:off x="838200" y="795528"/>
          <a:ext cx="10515599" cy="5559134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489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7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7612">
                <a:tc>
                  <a:txBody>
                    <a:bodyPr/>
                    <a:lstStyle/>
                    <a:p>
                      <a:pPr marL="285750" lvl="0" indent="-28575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u="none" dirty="0"/>
                        <a:t>Kontraktor untuk buruh (contractor for labour) </a:t>
                      </a:r>
                      <a:r>
                        <a:rPr lang="ms-MY" sz="1800" b="1" u="none" dirty="0"/>
                        <a:t>perlu berdaftar </a:t>
                      </a:r>
                      <a:r>
                        <a:rPr lang="ms-MY" sz="1800" u="none" dirty="0"/>
                        <a:t>dengan Ketua Pengarah dalam tempoh 14 hari sebelum membekalkan pekerja dan </a:t>
                      </a:r>
                      <a:r>
                        <a:rPr lang="ms-MY" sz="1800" b="1" u="none" dirty="0"/>
                        <a:t>menyimpan daftar </a:t>
                      </a:r>
                      <a:r>
                        <a:rPr lang="ms-MY" sz="1800" u="none" dirty="0"/>
                        <a:t>yang mengandungi </a:t>
                      </a:r>
                      <a:r>
                        <a:rPr lang="ms-MY" sz="1800" b="1" u="none" dirty="0"/>
                        <a:t>maklumat setiap pekerja </a:t>
                      </a:r>
                      <a:r>
                        <a:rPr lang="ms-MY" sz="1800" u="none" dirty="0"/>
                        <a:t>serta </a:t>
                      </a:r>
                      <a:r>
                        <a:rPr lang="ms-MY" sz="1800" b="1" u="none" dirty="0"/>
                        <a:t>memastikan daftar berkenaan tersedia </a:t>
                      </a:r>
                      <a:r>
                        <a:rPr lang="ms-MY" sz="1800" u="none" dirty="0"/>
                        <a:t>untuk pemeriksaan [seksyen 33A(1) dan 33A(2). 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§"/>
                        <a:defRPr/>
                      </a:pPr>
                      <a:endParaRPr lang="ms-MY" sz="1800" u="none" dirty="0"/>
                    </a:p>
                    <a:p>
                      <a:pPr marL="285750" lvl="0" indent="-285750" algn="l">
                        <a:buFont typeface="Wingdings" panose="05000000000000000000" pitchFamily="2" charset="2"/>
                        <a:buChar char="§"/>
                        <a:tabLst>
                          <a:tab pos="4846638" algn="l"/>
                        </a:tabLst>
                        <a:defRPr/>
                      </a:pPr>
                      <a:r>
                        <a:rPr lang="ms-MY" sz="1800" u="none" dirty="0"/>
                        <a:t>Kontrak untuk buruh boleh didenda RM 10,000.00 jika</a:t>
                      </a:r>
                    </a:p>
                    <a:p>
                      <a:pPr marL="712788" lvl="0" indent="-447675" algn="l"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ms-MY" sz="1800" u="none" dirty="0"/>
                        <a:t>membekalkan pekerja tanpa berdaftar dengan Ketua Pengarah</a:t>
                      </a:r>
                    </a:p>
                    <a:p>
                      <a:pPr marL="712788" lvl="0" indent="-447675" algn="l"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ms-MY" sz="1800" u="none" dirty="0"/>
                        <a:t>gagal menyimpan daftar pekerja atau memastikan dokumen berkenaan tersedia untuk pemeriksaan</a:t>
                      </a:r>
                    </a:p>
                    <a:p>
                      <a:pPr marL="265113" lvl="0" indent="0" algn="just">
                        <a:defRPr/>
                      </a:pPr>
                      <a:r>
                        <a:rPr lang="ms-MY" sz="1800" u="none" dirty="0"/>
                        <a:t>[Seksyen 33A(3)]</a:t>
                      </a:r>
                      <a:endParaRPr dirty="0"/>
                    </a:p>
                    <a:p>
                      <a:pPr lvl="0">
                        <a:defRPr/>
                      </a:pPr>
                      <a:endParaRPr lang="en-GB" sz="1800" u="none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lvl="0" indent="-28575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u="none" dirty="0"/>
                        <a:t>Kewajipan tambahan bagi kontraktor untuk buruh (contractor for labour) yang membekalkan pekerja kepada prinsipal, kontraktor atau subkontraktor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</a:rPr>
                        <a:t>membuat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</a:rPr>
                        <a:t>kontrak secara bertulis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</a:rPr>
                        <a:t>memastikan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</a:rPr>
                        <a:t> kontrak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</a:rPr>
                        <a:t>dan dokumen berkaitan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</a:rPr>
                        <a:t>tersedia untuk pemeriksaan </a:t>
                      </a:r>
                      <a:r>
                        <a:rPr lang="ms-MY" sz="1800" u="none" dirty="0"/>
                        <a:t>[Seksyen 33A(1A)]</a:t>
                      </a:r>
                    </a:p>
                    <a:p>
                      <a:pPr marL="0" marR="0" lvl="0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ms-MY" sz="1800" u="none" dirty="0"/>
                    </a:p>
                    <a:p>
                      <a:pPr marL="285750" marR="0" lvl="0" indent="-28575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u="none" dirty="0"/>
                        <a:t>Kontrakor untuk buruh boleh didenda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</a:rPr>
                        <a:t>RM 50,000.00 </a:t>
                      </a:r>
                      <a:r>
                        <a:rPr lang="ms-MY" sz="1800" u="none" dirty="0"/>
                        <a:t>jika</a:t>
                      </a:r>
                    </a:p>
                    <a:p>
                      <a:pPr marL="712788" marR="0" lvl="0" indent="-447675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/>
                        <a:t>membekalkan pekerja tanpa berdaftar dengan Ketua Pengarah</a:t>
                      </a:r>
                    </a:p>
                    <a:p>
                      <a:pPr marL="712788" marR="0" lvl="0" indent="-447675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/>
                        <a:t>gagal memastikan kontrak dibuat secara bertulis atau memastikan kontrak dan dokumen berkaitan tersedia untuk pemeriksaan</a:t>
                      </a:r>
                    </a:p>
                    <a:p>
                      <a:pPr marL="712788" marR="0" lvl="0" indent="-447675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ms-MY" sz="1800" u="none" dirty="0"/>
                        <a:t>gagal menyimpan daftar pekerja atau memastikan dokumen berkenaan tersedia untuk pemeriksaan </a:t>
                      </a:r>
                    </a:p>
                    <a:p>
                      <a:pPr marL="265113" marR="0" lvl="0" indent="0" algn="just" defTabSz="457189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sz="1800" u="none" dirty="0"/>
                        <a:t>[Seksyen 33A(3)]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6"/>
          <p:cNvSpPr/>
          <p:nvPr/>
        </p:nvSpPr>
        <p:spPr bwMode="auto">
          <a:xfrm>
            <a:off x="804376" y="260648"/>
            <a:ext cx="10549423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400" b="1" dirty="0">
                <a:solidFill>
                  <a:schemeClr val="bg1"/>
                </a:solidFill>
                <a:cs typeface="Arial"/>
              </a:rPr>
              <a:t>KONTRAKTOR UNTUK BURUH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7937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782746"/>
              </p:ext>
            </p:extLst>
          </p:nvPr>
        </p:nvGraphicFramePr>
        <p:xfrm>
          <a:off x="911424" y="1034338"/>
          <a:ext cx="10442376" cy="5113886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1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4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 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8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defRPr/>
                      </a:pPr>
                      <a:b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</a:t>
                      </a:r>
                      <a:endParaRPr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baru yang menetapkan bahawa dalam mana-mana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prosiding bagi kesalahan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bawah Akta ini, dalam keadaan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ketiadaan kontrak perkhidmatan bertulis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berkaitan pekerja dalam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Jadual Pertama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seseorang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dianggap pekerja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(melainkan jika dibuktikan sebaliknya) sekiranya wujud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salah satu elemen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-elemen berikut: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kawalan cara kerja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kawalan masa kerja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 menjadi sebahagian perusahaan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dibekalkan alatan  atau bahan mentah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 yang dilaksanakan untuk faedah orang lain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menerima bayaran  gaji secara berkala dan pembayaran tersebut adalah majoriti pendapatannya</a:t>
                      </a:r>
                    </a:p>
                    <a:p>
                      <a:pPr marL="2635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101C(1)] </a:t>
                      </a:r>
                    </a:p>
                    <a:p>
                      <a:pPr marL="2635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sv-S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911424" y="386128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ANGGAPAN “PEKERJA” DAN “MAJIKAN”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10960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65661"/>
              </p:ext>
            </p:extLst>
          </p:nvPr>
        </p:nvGraphicFramePr>
        <p:xfrm>
          <a:off x="911424" y="1034338"/>
          <a:ext cx="10442376" cy="4290926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1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4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8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defRPr/>
                      </a:pPr>
                      <a:b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</a:t>
                      </a:r>
                      <a:endParaRPr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Manakala seseorang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dianggap majikan 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(melainkan jika dibuktikan sebaliknya) sekiranya wujud </a:t>
                      </a:r>
                      <a:r>
                        <a:rPr lang="sv-SE" sz="1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salah satu elemen</a:t>
                      </a: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-elemen berikut: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 mengawal cara kerja orang berkenaan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 mengawal masa kerja orang berkenaan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 berkenaan menjadi sebahagian perusahaannya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 membekalkan alatan  atau bahan mentah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 yang dilaksanakan untuk faedahnya semata-semata</a:t>
                      </a:r>
                    </a:p>
                    <a:p>
                      <a:pPr marL="712788" lvl="0" indent="-4492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bayaran gaji dibuat olehnya bagi kerja yang dilakukan orang berkenaan</a:t>
                      </a:r>
                    </a:p>
                    <a:p>
                      <a:pPr marL="2635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sv-S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101C(2)] </a:t>
                      </a:r>
                    </a:p>
                    <a:p>
                      <a:pPr marL="2635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sv-S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911424" y="386128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..ANGGAPAN “PEKERJA” DAN “MAJIKAN”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79234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42924"/>
              </p:ext>
            </p:extLst>
          </p:nvPr>
        </p:nvGraphicFramePr>
        <p:xfrm>
          <a:off x="911424" y="980728"/>
          <a:ext cx="10442376" cy="5882326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5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203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Mahkamah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Majistret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tertakluk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had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seksyen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87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Kaedah-Kaedah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Mahkamah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1948</a:t>
                      </a: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Mahkamah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mempunyai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memerintahkan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disabitkan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kesalahan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menjelaskan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bayaran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tertunggak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Majistret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Kelas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Pertama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membicarakan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apa-apa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kesalahan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mengenakan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hukuman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penuh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Kerja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1955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tanpa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tertakluk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had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ditetapkan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seksyen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87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Kaedah-Kaedah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Mahkamah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Rendah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1948</a:t>
                      </a:r>
                    </a:p>
                    <a:p>
                      <a:pPr marL="0" indent="265113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Seksyen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84(2)]</a:t>
                      </a:r>
                    </a:p>
                    <a:p>
                      <a:pPr marL="0" indent="265113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Memberi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mahkamah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mengarahkan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majikan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menjelaskan</a:t>
                      </a:r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bayaran</a:t>
                      </a:r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tertunggak</a:t>
                      </a:r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kepada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pekerja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apabila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disabitkan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kesalahan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bawah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akta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52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defRPr/>
                      </a:pP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endParaRPr lang="ms-MY" sz="1800" b="0" i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911424" y="386128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KUASA MAHKAMAH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791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919616"/>
              </p:ext>
            </p:extLst>
          </p:nvPr>
        </p:nvGraphicFramePr>
        <p:xfrm>
          <a:off x="839416" y="980728"/>
          <a:ext cx="10511336" cy="2900723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2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203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 tidak mempunyai takrifan mengenai “perantisan”. Hanya ada takrif “kontrak perantisan”.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Takrif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kontrak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perantisan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daripada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kontrak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bagi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tempoh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kurang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tahun</a:t>
                      </a:r>
                      <a:endParaRPr lang="en-US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b="0" i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Memberi takrifan kepada maksud “perantisan” iaitu mana-mana </a:t>
                      </a:r>
                      <a:r>
                        <a:rPr lang="ms-MY" sz="1800" b="1" i="0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orang yang telah memasuki kontrak perantisan.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endParaRPr lang="ms-MY" sz="1800" b="0" i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b="0" i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Meminda takrif “kontrak perantisan” iaitu kontrak perantisan  untuk tempoh </a:t>
                      </a:r>
                      <a:r>
                        <a:rPr lang="ms-MY" sz="1800" b="1" i="0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minimum 6 bulan dan maksimum 24 bulan.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endParaRPr lang="ms-MY" sz="1800" b="0" i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839416" y="386128"/>
            <a:ext cx="1051133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PERANTISAN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9082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194443"/>
              </p:ext>
            </p:extLst>
          </p:nvPr>
        </p:nvGraphicFramePr>
        <p:xfrm>
          <a:off x="872200" y="960149"/>
          <a:ext cx="10496112" cy="1803443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433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2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203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Denda bagi penalti am adalah RM10,000.00</a:t>
                      </a:r>
                    </a:p>
                    <a:p>
                      <a:pPr marL="0" marR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[Seksyen 99A]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  <a:defRPr/>
                      </a:pPr>
                      <a:r>
                        <a:rPr lang="ms-MY" sz="18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Meningkatkan denda bagi penalti am daripada RM10,000.00 kepada </a:t>
                      </a:r>
                      <a:r>
                        <a:rPr lang="ms-MY" sz="1800" b="1" u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 50,000.00</a:t>
                      </a:r>
                    </a:p>
                    <a:p>
                      <a:pPr marL="0" lvl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99A]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826896" y="455806"/>
            <a:ext cx="1051133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PENALTI AM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69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02000D-5AD5-4782-9F52-19821B3E0F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047" t="22687" r="27556" b="15333"/>
          <a:stretch/>
        </p:blipFill>
        <p:spPr>
          <a:xfrm>
            <a:off x="623392" y="188641"/>
            <a:ext cx="10657184" cy="66693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71407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68252"/>
              </p:ext>
            </p:extLst>
          </p:nvPr>
        </p:nvGraphicFramePr>
        <p:xfrm>
          <a:off x="872200" y="960149"/>
          <a:ext cx="10496112" cy="2352083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433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2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203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Tiada keperluan menampal notis bagi meningkatkan kesedaran berhubung gangguan seksual</a:t>
                      </a:r>
                    </a:p>
                    <a:p>
                      <a:pPr marL="0" marR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ms-MY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[Seksyen 81H]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1800" b="1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Mewajibkan majikan menampal notis 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bagi meningkatkan </a:t>
                      </a:r>
                      <a:r>
                        <a:rPr lang="ms-MY" sz="1800" b="1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kesedaran</a:t>
                      </a: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berhubung </a:t>
                      </a:r>
                      <a:r>
                        <a:rPr lang="ms-MY" sz="1800" b="1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gangguan seksual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18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2651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/>
                        <a:buNone/>
                        <a:defRPr/>
                      </a:pPr>
                      <a:r>
                        <a:rPr lang="ms-MY" sz="18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[Seksyen 81H]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 bwMode="auto">
          <a:xfrm>
            <a:off x="826896" y="455806"/>
            <a:ext cx="1051133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cs typeface="Arial"/>
              </a:rPr>
              <a:t>GANGGUAN SEKSUAL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13350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79431"/>
              </p:ext>
            </p:extLst>
          </p:nvPr>
        </p:nvGraphicFramePr>
        <p:xfrm>
          <a:off x="874812" y="1052736"/>
          <a:ext cx="10442376" cy="4099520"/>
        </p:xfrm>
        <a:graphic>
          <a:graphicData uri="http://schemas.openxmlformats.org/drawingml/2006/table">
            <a:tbl>
              <a:tblPr firstRow="1" bandRow="1">
                <a:tableStyleId>{8A1A5A21-79D3-2AC2-95CD-79B6F4860D08}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 SEDIA ADA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PINDAAN 2022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789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2000" u="none" dirty="0">
                          <a:latin typeface="+mn-lt"/>
                        </a:rPr>
                        <a:t>Larangan Kerja Malam bagi wanita dalam kegiatan perusahaan atau pertanian dari jam 10.00 malam hingga 5.00 pagi kecuali dengan kebenaran Ketua Pengarah [Seksyen 34]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endParaRPr lang="ms-MY" sz="2000" u="none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2000" u="none" dirty="0">
                          <a:latin typeface="+mn-lt"/>
                        </a:rPr>
                        <a:t>Peruntukan ini dimansuhkan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924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2000" u="none" dirty="0">
                          <a:latin typeface="+mn-lt"/>
                        </a:rPr>
                        <a:t>Larangan Bekerja Bawah Tanah bagi wanita [Seksyen 34]</a:t>
                      </a:r>
                      <a:endParaRPr lang="ms-MY" sz="2000" b="0" u="non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2000" u="none" dirty="0">
                          <a:latin typeface="+mn-lt"/>
                        </a:rPr>
                        <a:t>Peruntukan ini dimansuhkan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364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ms-MY" sz="2000" b="0" u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Kuasa Menteri untuk melarang atau membenarkan penggajian  wanita dalam keadaan tertentu atau dengan syarat-syarat tertentu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lvl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ms-MY" sz="2000" u="none" dirty="0">
                          <a:latin typeface="+mn-lt"/>
                        </a:rPr>
                        <a:t>Peruntukan ini dimansuhkan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§"/>
                        <a:defRPr/>
                      </a:pPr>
                      <a:endParaRPr lang="ms-MY" sz="2000" u="none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643987"/>
                  </a:ext>
                </a:extLst>
              </a:tr>
            </a:tbl>
          </a:graphicData>
        </a:graphic>
      </p:graphicFrame>
      <p:sp>
        <p:nvSpPr>
          <p:cNvPr id="6" name="Rectangle 8"/>
          <p:cNvSpPr/>
          <p:nvPr/>
        </p:nvSpPr>
        <p:spPr bwMode="auto">
          <a:xfrm>
            <a:off x="911424" y="442462"/>
            <a:ext cx="10442376" cy="5032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ms-MY" sz="2000" b="1" dirty="0">
                <a:solidFill>
                  <a:schemeClr val="bg1"/>
                </a:solidFill>
                <a:latin typeface="Arial"/>
                <a:cs typeface="Arial"/>
              </a:rPr>
              <a:t>PENGGAJIAN WANITA</a:t>
            </a:r>
            <a:endParaRPr lang="en-US" sz="2000" b="1" dirty="0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33800" y="2286000"/>
            <a:ext cx="4876800" cy="685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eaLnBrk="0" hangingPunct="0">
              <a:defRPr/>
            </a:pPr>
            <a:r>
              <a:rPr lang="en-US" sz="3600" b="1" kern="1200" dirty="0">
                <a:solidFill>
                  <a:prstClr val="black"/>
                </a:solidFill>
                <a:latin typeface="Calibri"/>
              </a:rPr>
              <a:t>SEKIAN, TERIMA KASIH</a:t>
            </a:r>
          </a:p>
        </p:txBody>
      </p:sp>
    </p:spTree>
    <p:extLst>
      <p:ext uri="{BB962C8B-B14F-4D97-AF65-F5344CB8AC3E}">
        <p14:creationId xmlns:p14="http://schemas.microsoft.com/office/powerpoint/2010/main" val="2660748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6A601E-06B7-4D6F-977D-C3E9F3E8F8AF}"/>
              </a:ext>
            </a:extLst>
          </p:cNvPr>
          <p:cNvSpPr/>
          <p:nvPr/>
        </p:nvSpPr>
        <p:spPr>
          <a:xfrm>
            <a:off x="1046922" y="2136339"/>
            <a:ext cx="99391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s-MY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1. SIASATAN DALAMAN TERHADAP PEKERJA TEORI DAN PRAKTIKAL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ms-MY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s-MY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2. PENGURUSAN PEKERJA ASING DI MALAYSIA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ms-MY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3. JENIS-JENIS PENAMATAN KERJA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4</a:t>
            </a:r>
            <a:r>
              <a:rPr lang="en-MY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. AKTA KERJA 1955 DAN AKTA PERHUBUNGAN PERUSAHAAN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5</a:t>
            </a:r>
            <a:r>
              <a:rPr lang="en-MY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. PERUMAHAN PEKERJA ASING DAN PEKERJA TEMPATAN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6</a:t>
            </a:r>
            <a:r>
              <a:rPr lang="en-MY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. JENIS – JENIS CUTI DI ALAM PEKERJAAN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7</a:t>
            </a:r>
            <a:r>
              <a:rPr lang="en-MY" b="1" dirty="0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. </a:t>
            </a:r>
            <a:r>
              <a:rPr lang="en-MY" b="1">
                <a:solidFill>
                  <a:prstClr val="black"/>
                </a:solidFill>
                <a:latin typeface="Arial" panose="020B0604020202020204" pitchFamily="34" charset="0"/>
                <a:ea typeface="Carlito"/>
                <a:cs typeface="Arial" panose="020B0604020202020204" pitchFamily="34" charset="0"/>
              </a:rPr>
              <a:t>PERMIT-PERMIT PERBURUHAN</a:t>
            </a:r>
            <a:endParaRPr lang="en-US" b="1" dirty="0">
              <a:solidFill>
                <a:prstClr val="black"/>
              </a:solidFill>
              <a:latin typeface="Arial" panose="020B0604020202020204" pitchFamily="34" charset="0"/>
              <a:ea typeface="Carlito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AF3320-BEF5-425A-A96F-33C6A5430F51}"/>
              </a:ext>
            </a:extLst>
          </p:cNvPr>
          <p:cNvSpPr/>
          <p:nvPr/>
        </p:nvSpPr>
        <p:spPr>
          <a:xfrm>
            <a:off x="962371" y="692696"/>
            <a:ext cx="110818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4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Arial"/>
              </a:rPr>
              <a:t>TAJUK CERAMAH LAIN BERKAITAN AKTA PEKERJAAN</a:t>
            </a:r>
          </a:p>
        </p:txBody>
      </p:sp>
    </p:spTree>
    <p:extLst>
      <p:ext uri="{BB962C8B-B14F-4D97-AF65-F5344CB8AC3E}">
        <p14:creationId xmlns:p14="http://schemas.microsoft.com/office/powerpoint/2010/main" val="8799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F28AC1-9D1D-4AA8-A17A-5008E7C4DA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23" t="21636" r="21650" b="17435"/>
          <a:stretch/>
        </p:blipFill>
        <p:spPr>
          <a:xfrm>
            <a:off x="767408" y="404665"/>
            <a:ext cx="10729192" cy="60486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2416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26353" y="1668652"/>
            <a:ext cx="1429385" cy="4669155"/>
            <a:chOff x="6126353" y="1668652"/>
            <a:chExt cx="1429385" cy="4669155"/>
          </a:xfrm>
        </p:grpSpPr>
        <p:sp>
          <p:nvSpPr>
            <p:cNvPr id="3" name="object 3"/>
            <p:cNvSpPr/>
            <p:nvPr/>
          </p:nvSpPr>
          <p:spPr>
            <a:xfrm>
              <a:off x="6155421" y="3797764"/>
              <a:ext cx="1316011" cy="164075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93536" y="3875532"/>
              <a:ext cx="1184147" cy="1488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29528" y="1671827"/>
              <a:ext cx="0" cy="4662805"/>
            </a:xfrm>
            <a:custGeom>
              <a:avLst/>
              <a:gdLst/>
              <a:ahLst/>
              <a:cxnLst/>
              <a:rect l="l" t="t" r="r" b="b"/>
              <a:pathLst>
                <a:path h="4662805">
                  <a:moveTo>
                    <a:pt x="0" y="0"/>
                  </a:moveTo>
                  <a:lnTo>
                    <a:pt x="0" y="4662309"/>
                  </a:lnTo>
                </a:path>
              </a:pathLst>
            </a:custGeom>
            <a:ln w="6096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49340" y="2595372"/>
              <a:ext cx="1396745" cy="196367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14872" y="2686811"/>
              <a:ext cx="1196339" cy="17526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58484" y="1865375"/>
              <a:ext cx="1396745" cy="174879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24016" y="1956815"/>
              <a:ext cx="1196339" cy="154228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098929" y="2736850"/>
            <a:ext cx="34702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Memastikan pekerja mendapatkan 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perlindungan dan faedah </a:t>
            </a: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yang </a:t>
            </a:r>
            <a:r>
              <a:rPr sz="1800" spc="-15" dirty="0">
                <a:solidFill>
                  <a:srgbClr val="0E273C"/>
                </a:solidFill>
                <a:latin typeface="Carlito"/>
                <a:cs typeface="Carlito"/>
              </a:rPr>
              <a:t>setara 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dengan </a:t>
            </a: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piawaian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perburuhan  antarabangsa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47113" y="997458"/>
            <a:ext cx="1134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215" dirty="0">
                <a:solidFill>
                  <a:srgbClr val="6FAC46"/>
                </a:solidFill>
                <a:latin typeface="Arial"/>
                <a:cs typeface="Arial"/>
              </a:rPr>
              <a:t>OBJEKTIF 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47113" y="1209289"/>
            <a:ext cx="3425825" cy="133604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  <a:tabLst>
                <a:tab pos="1410970" algn="l"/>
                <a:tab pos="1707514" algn="l"/>
              </a:tabLst>
            </a:pP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P</a:t>
            </a:r>
            <a:r>
              <a:rPr sz="1800" b="1" spc="-20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I</a:t>
            </a:r>
            <a:r>
              <a:rPr sz="1800" b="1" spc="-20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r>
              <a:rPr sz="1800" b="1" spc="-21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D</a:t>
            </a:r>
            <a:r>
              <a:rPr sz="1800" b="1" spc="-21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N	A	2</a:t>
            </a:r>
            <a:r>
              <a:rPr sz="1800" b="1" spc="-21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6</a:t>
            </a:r>
            <a:r>
              <a:rPr sz="1800" b="1" spc="-21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5</a:t>
            </a:r>
            <a:r>
              <a:rPr sz="1800" b="1" spc="-21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FAC46"/>
                </a:solidFill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103505" marR="5080">
              <a:lnSpc>
                <a:spcPct val="100000"/>
              </a:lnSpc>
              <a:spcBef>
                <a:spcPts val="835"/>
              </a:spcBef>
            </a:pP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Meningkatkan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dan </a:t>
            </a:r>
            <a:r>
              <a:rPr sz="1800" dirty="0">
                <a:solidFill>
                  <a:srgbClr val="0E273C"/>
                </a:solidFill>
                <a:latin typeface="Carlito"/>
                <a:cs typeface="Carlito"/>
              </a:rPr>
              <a:t>menambahbaik  </a:t>
            </a: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perlindungan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dan </a:t>
            </a:r>
            <a:r>
              <a:rPr sz="1800" spc="-15" dirty="0">
                <a:solidFill>
                  <a:srgbClr val="0E273C"/>
                </a:solidFill>
                <a:latin typeface="Carlito"/>
                <a:cs typeface="Carlito"/>
              </a:rPr>
              <a:t>kebajikan </a:t>
            </a: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pekerja  </a:t>
            </a:r>
            <a:r>
              <a:rPr sz="1800" spc="-5" dirty="0">
                <a:solidFill>
                  <a:srgbClr val="0E273C"/>
                </a:solidFill>
                <a:latin typeface="Carlito"/>
                <a:cs typeface="Carlito"/>
              </a:rPr>
              <a:t>di </a:t>
            </a:r>
            <a:r>
              <a:rPr sz="1800" spc="-10" dirty="0">
                <a:solidFill>
                  <a:srgbClr val="0E273C"/>
                </a:solidFill>
                <a:latin typeface="Carlito"/>
                <a:cs typeface="Carlito"/>
              </a:rPr>
              <a:t>sektor </a:t>
            </a:r>
            <a:r>
              <a:rPr sz="1800" spc="-15" dirty="0">
                <a:solidFill>
                  <a:srgbClr val="0E273C"/>
                </a:solidFill>
                <a:latin typeface="Carlito"/>
                <a:cs typeface="Carlito"/>
              </a:rPr>
              <a:t>swasta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17219" y="1162811"/>
            <a:ext cx="1397000" cy="2767330"/>
            <a:chOff x="617219" y="1162811"/>
            <a:chExt cx="1397000" cy="2767330"/>
          </a:xfrm>
        </p:grpSpPr>
        <p:sp>
          <p:nvSpPr>
            <p:cNvPr id="14" name="object 14"/>
            <p:cNvSpPr/>
            <p:nvPr/>
          </p:nvSpPr>
          <p:spPr>
            <a:xfrm>
              <a:off x="644607" y="2019231"/>
              <a:ext cx="1328278" cy="191060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2751" y="2097023"/>
              <a:ext cx="1196340" cy="175412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7219" y="1162811"/>
              <a:ext cx="1396746" cy="174726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2751" y="1254251"/>
              <a:ext cx="1196340" cy="154076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77646" y="1398778"/>
            <a:ext cx="279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01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5032" y="2520441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97939" y="5436672"/>
            <a:ext cx="3579495" cy="1197764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P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E</a:t>
            </a:r>
            <a:r>
              <a:rPr sz="2000" b="1" spc="-26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M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K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I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103505">
              <a:lnSpc>
                <a:spcPct val="100000"/>
              </a:lnSpc>
              <a:spcBef>
                <a:spcPts val="1040"/>
              </a:spcBef>
            </a:pPr>
            <a:r>
              <a:rPr sz="2000" b="1" dirty="0" err="1">
                <a:solidFill>
                  <a:srgbClr val="0E273C"/>
                </a:solidFill>
                <a:latin typeface="Arial"/>
                <a:cs typeface="Arial"/>
              </a:rPr>
              <a:t>Semenanjung</a:t>
            </a:r>
            <a:r>
              <a:rPr sz="2000" b="1" dirty="0">
                <a:solidFill>
                  <a:srgbClr val="0E273C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E273C"/>
                </a:solidFill>
                <a:latin typeface="Arial"/>
                <a:cs typeface="Arial"/>
              </a:rPr>
              <a:t>Malaysia</a:t>
            </a:r>
            <a:r>
              <a:rPr lang="en-MY" sz="2000" b="1" spc="-5" dirty="0">
                <a:solidFill>
                  <a:srgbClr val="0E273C"/>
                </a:solidFill>
                <a:latin typeface="Arial"/>
                <a:cs typeface="Arial"/>
              </a:rPr>
              <a:t> &amp; Wilayah Persekutuan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26251" y="4078604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6809" y="2255901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42379" y="3192856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496936" y="1475308"/>
            <a:ext cx="3641090" cy="1551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7165">
              <a:lnSpc>
                <a:spcPts val="2280"/>
              </a:lnSpc>
              <a:spcBef>
                <a:spcPts val="105"/>
              </a:spcBef>
            </a:pP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P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spc="130" dirty="0">
                <a:solidFill>
                  <a:srgbClr val="6FAC46"/>
                </a:solidFill>
                <a:latin typeface="Arial"/>
                <a:cs typeface="Arial"/>
              </a:rPr>
              <a:t>AWA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I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177165" marR="876300">
              <a:lnSpc>
                <a:spcPts val="2160"/>
              </a:lnSpc>
              <a:spcBef>
                <a:spcPts val="155"/>
              </a:spcBef>
            </a:pP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6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spc="75" dirty="0">
                <a:solidFill>
                  <a:srgbClr val="6FAC46"/>
                </a:solidFill>
                <a:latin typeface="Arial"/>
                <a:cs typeface="Arial"/>
              </a:rPr>
              <a:t>TA</a:t>
            </a:r>
            <a:r>
              <a:rPr sz="2000" b="1" spc="-26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R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B</a:t>
            </a:r>
            <a:r>
              <a:rPr sz="2000" b="1" spc="-265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G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S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  B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E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R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K</a:t>
            </a:r>
            <a:r>
              <a:rPr sz="2000" b="1" spc="-26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I</a:t>
            </a:r>
            <a:r>
              <a:rPr sz="2000" b="1" spc="-270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spc="75" dirty="0">
                <a:solidFill>
                  <a:srgbClr val="6FAC46"/>
                </a:solidFill>
                <a:latin typeface="Arial"/>
                <a:cs typeface="Arial"/>
              </a:rPr>
              <a:t>TA</a:t>
            </a:r>
            <a:r>
              <a:rPr sz="2000" b="1" spc="-254" dirty="0">
                <a:solidFill>
                  <a:srgbClr val="6FAC4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AC46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410"/>
              </a:spcBef>
            </a:pPr>
            <a:r>
              <a:rPr sz="1600" i="1" spc="-5" dirty="0">
                <a:solidFill>
                  <a:srgbClr val="0E273C"/>
                </a:solidFill>
                <a:latin typeface="Arial"/>
                <a:cs typeface="Arial"/>
              </a:rPr>
              <a:t>ILO Discrimination (Employment and  Occupation) Convention 1958 (No.</a:t>
            </a:r>
            <a:r>
              <a:rPr sz="1600" i="1" spc="10" dirty="0">
                <a:solidFill>
                  <a:srgbClr val="0E273C"/>
                </a:solidFill>
                <a:latin typeface="Arial"/>
                <a:cs typeface="Arial"/>
              </a:rPr>
              <a:t> </a:t>
            </a:r>
            <a:r>
              <a:rPr sz="1600" i="1" spc="-50" dirty="0">
                <a:solidFill>
                  <a:srgbClr val="0E273C"/>
                </a:solidFill>
                <a:latin typeface="Arial"/>
                <a:cs typeface="Arial"/>
              </a:rPr>
              <a:t>111).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54214" y="3429761"/>
            <a:ext cx="38093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0E273C"/>
                </a:solidFill>
                <a:latin typeface="Arial"/>
                <a:cs typeface="Arial"/>
              </a:rPr>
              <a:t>ILO Maternity Protection Convention</a:t>
            </a:r>
            <a:r>
              <a:rPr sz="1600" i="1" spc="70" dirty="0">
                <a:solidFill>
                  <a:srgbClr val="0E273C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E273C"/>
                </a:solidFill>
                <a:latin typeface="Arial"/>
                <a:cs typeface="Arial"/>
              </a:rPr>
              <a:t>2000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i="1" spc="-5" dirty="0">
                <a:solidFill>
                  <a:srgbClr val="0E273C"/>
                </a:solidFill>
                <a:latin typeface="Arial"/>
                <a:cs typeface="Arial"/>
              </a:rPr>
              <a:t>(No.</a:t>
            </a:r>
            <a:r>
              <a:rPr sz="1600" i="1" spc="15" dirty="0">
                <a:solidFill>
                  <a:srgbClr val="0E273C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E273C"/>
                </a:solidFill>
                <a:latin typeface="Arial"/>
                <a:cs typeface="Arial"/>
              </a:rPr>
              <a:t>C183)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96936" y="5264277"/>
            <a:ext cx="361315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latin typeface="Arial"/>
                <a:cs typeface="Arial"/>
              </a:rPr>
              <a:t>Comprehensive Progressive</a:t>
            </a:r>
            <a:r>
              <a:rPr sz="1600" i="1" spc="-8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Agreement  for </a:t>
            </a:r>
            <a:r>
              <a:rPr sz="1600" i="1" spc="-15" dirty="0">
                <a:latin typeface="Arial"/>
                <a:cs typeface="Arial"/>
              </a:rPr>
              <a:t>Trans-Pacific </a:t>
            </a:r>
            <a:r>
              <a:rPr sz="1600" i="1" spc="-5" dirty="0">
                <a:latin typeface="Arial"/>
                <a:cs typeface="Arial"/>
              </a:rPr>
              <a:t>Partnership (CPTPP) -  Labour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Chapter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30936" y="3392423"/>
            <a:ext cx="1397000" cy="1748789"/>
            <a:chOff x="630936" y="3392423"/>
            <a:chExt cx="1397000" cy="1748789"/>
          </a:xfrm>
        </p:grpSpPr>
        <p:sp>
          <p:nvSpPr>
            <p:cNvPr id="28" name="object 28"/>
            <p:cNvSpPr/>
            <p:nvPr/>
          </p:nvSpPr>
          <p:spPr>
            <a:xfrm>
              <a:off x="630936" y="3392423"/>
              <a:ext cx="1396745" cy="174878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6468" y="3483863"/>
              <a:ext cx="499872" cy="105460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08660" y="3755135"/>
              <a:ext cx="1184275" cy="1271270"/>
            </a:xfrm>
            <a:custGeom>
              <a:avLst/>
              <a:gdLst/>
              <a:ahLst/>
              <a:cxnLst/>
              <a:rect l="l" t="t" r="r" b="b"/>
              <a:pathLst>
                <a:path w="1184275" h="1271270">
                  <a:moveTo>
                    <a:pt x="0" y="312674"/>
                  </a:moveTo>
                  <a:lnTo>
                    <a:pt x="157505" y="808355"/>
                  </a:lnTo>
                  <a:lnTo>
                    <a:pt x="177547" y="855043"/>
                  </a:lnTo>
                  <a:lnTo>
                    <a:pt x="203923" y="892301"/>
                  </a:lnTo>
                  <a:lnTo>
                    <a:pt x="235386" y="915638"/>
                  </a:lnTo>
                  <a:lnTo>
                    <a:pt x="267906" y="922782"/>
                  </a:lnTo>
                  <a:lnTo>
                    <a:pt x="621665" y="922782"/>
                  </a:lnTo>
                  <a:lnTo>
                    <a:pt x="551992" y="1271015"/>
                  </a:lnTo>
                  <a:lnTo>
                    <a:pt x="579835" y="1228596"/>
                  </a:lnTo>
                  <a:lnTo>
                    <a:pt x="609347" y="1186568"/>
                  </a:lnTo>
                  <a:lnTo>
                    <a:pt x="640376" y="1145016"/>
                  </a:lnTo>
                  <a:lnTo>
                    <a:pt x="672768" y="1104021"/>
                  </a:lnTo>
                  <a:lnTo>
                    <a:pt x="706373" y="1063669"/>
                  </a:lnTo>
                  <a:lnTo>
                    <a:pt x="741036" y="1024043"/>
                  </a:lnTo>
                  <a:lnTo>
                    <a:pt x="776606" y="985225"/>
                  </a:lnTo>
                  <a:lnTo>
                    <a:pt x="812931" y="947300"/>
                  </a:lnTo>
                  <a:lnTo>
                    <a:pt x="849858" y="910351"/>
                  </a:lnTo>
                  <a:lnTo>
                    <a:pt x="887235" y="874462"/>
                  </a:lnTo>
                  <a:lnTo>
                    <a:pt x="924909" y="839715"/>
                  </a:lnTo>
                  <a:lnTo>
                    <a:pt x="962727" y="806196"/>
                  </a:lnTo>
                  <a:lnTo>
                    <a:pt x="1000538" y="773986"/>
                  </a:lnTo>
                  <a:lnTo>
                    <a:pt x="1038190" y="743169"/>
                  </a:lnTo>
                  <a:lnTo>
                    <a:pt x="1075529" y="713829"/>
                  </a:lnTo>
                  <a:lnTo>
                    <a:pt x="1112403" y="686050"/>
                  </a:lnTo>
                  <a:lnTo>
                    <a:pt x="1148660" y="659915"/>
                  </a:lnTo>
                  <a:lnTo>
                    <a:pt x="1184148" y="635507"/>
                  </a:lnTo>
                  <a:lnTo>
                    <a:pt x="1183386" y="635507"/>
                  </a:lnTo>
                  <a:lnTo>
                    <a:pt x="1148018" y="611089"/>
                  </a:lnTo>
                  <a:lnTo>
                    <a:pt x="1111868" y="584923"/>
                  </a:lnTo>
                  <a:lnTo>
                    <a:pt x="1075088" y="557097"/>
                  </a:lnTo>
                  <a:lnTo>
                    <a:pt x="1037831" y="527700"/>
                  </a:lnTo>
                  <a:lnTo>
                    <a:pt x="1000251" y="496817"/>
                  </a:lnTo>
                  <a:lnTo>
                    <a:pt x="962501" y="464537"/>
                  </a:lnTo>
                  <a:lnTo>
                    <a:pt x="924735" y="430947"/>
                  </a:lnTo>
                  <a:lnTo>
                    <a:pt x="887104" y="396135"/>
                  </a:lnTo>
                  <a:lnTo>
                    <a:pt x="849763" y="360187"/>
                  </a:lnTo>
                  <a:lnTo>
                    <a:pt x="836574" y="346963"/>
                  </a:lnTo>
                  <a:lnTo>
                    <a:pt x="71729" y="346963"/>
                  </a:lnTo>
                  <a:lnTo>
                    <a:pt x="45684" y="346428"/>
                  </a:lnTo>
                  <a:lnTo>
                    <a:pt x="29530" y="342677"/>
                  </a:lnTo>
                  <a:lnTo>
                    <a:pt x="16544" y="332497"/>
                  </a:lnTo>
                  <a:lnTo>
                    <a:pt x="0" y="312674"/>
                  </a:lnTo>
                  <a:close/>
                </a:path>
                <a:path w="1184275" h="1271270">
                  <a:moveTo>
                    <a:pt x="551992" y="0"/>
                  </a:moveTo>
                  <a:lnTo>
                    <a:pt x="621665" y="346963"/>
                  </a:lnTo>
                  <a:lnTo>
                    <a:pt x="836574" y="346963"/>
                  </a:lnTo>
                  <a:lnTo>
                    <a:pt x="812864" y="323192"/>
                  </a:lnTo>
                  <a:lnTo>
                    <a:pt x="776562" y="285236"/>
                  </a:lnTo>
                  <a:lnTo>
                    <a:pt x="741008" y="246408"/>
                  </a:lnTo>
                  <a:lnTo>
                    <a:pt x="706356" y="206794"/>
                  </a:lnTo>
                  <a:lnTo>
                    <a:pt x="672760" y="166481"/>
                  </a:lnTo>
                  <a:lnTo>
                    <a:pt x="640372" y="125558"/>
                  </a:lnTo>
                  <a:lnTo>
                    <a:pt x="609346" y="84112"/>
                  </a:lnTo>
                  <a:lnTo>
                    <a:pt x="579835" y="42230"/>
                  </a:lnTo>
                  <a:lnTo>
                    <a:pt x="55199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91667" y="36296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03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98929" y="4205681"/>
            <a:ext cx="340296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Memudahkan </a:t>
            </a:r>
            <a:r>
              <a:rPr sz="1800" spc="-15" dirty="0">
                <a:latin typeface="Carlito"/>
                <a:cs typeface="Carlito"/>
              </a:rPr>
              <a:t>negara </a:t>
            </a:r>
            <a:r>
              <a:rPr sz="1800" spc="-5" dirty="0">
                <a:latin typeface="Carlito"/>
                <a:cs typeface="Carlito"/>
              </a:rPr>
              <a:t>merundingkan  perjanjian-perjanjian </a:t>
            </a:r>
            <a:r>
              <a:rPr sz="1800" spc="-10" dirty="0">
                <a:latin typeface="Carlito"/>
                <a:cs typeface="Carlito"/>
              </a:rPr>
              <a:t>perdagangan  </a:t>
            </a:r>
            <a:r>
              <a:rPr sz="1800" spc="-5" dirty="0">
                <a:latin typeface="Carlito"/>
                <a:cs typeface="Carlito"/>
              </a:rPr>
              <a:t>seperti</a:t>
            </a:r>
            <a:r>
              <a:rPr sz="1800" spc="-10" dirty="0">
                <a:latin typeface="Carlito"/>
                <a:cs typeface="Carlito"/>
              </a:rPr>
              <a:t> CPTPP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96936" y="4296917"/>
            <a:ext cx="39401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latin typeface="Arial"/>
                <a:cs typeface="Arial"/>
              </a:rPr>
              <a:t>Elimination of </a:t>
            </a:r>
            <a:r>
              <a:rPr sz="1600" i="1" dirty="0">
                <a:latin typeface="Arial"/>
                <a:cs typeface="Arial"/>
              </a:rPr>
              <a:t>All </a:t>
            </a:r>
            <a:r>
              <a:rPr sz="1600" i="1" spc="-10" dirty="0">
                <a:latin typeface="Arial"/>
                <a:cs typeface="Arial"/>
              </a:rPr>
              <a:t>Forms </a:t>
            </a:r>
            <a:r>
              <a:rPr sz="1600" i="1" spc="-5" dirty="0">
                <a:latin typeface="Arial"/>
                <a:cs typeface="Arial"/>
              </a:rPr>
              <a:t>of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Discrimination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i="1" spc="-5" dirty="0">
                <a:latin typeface="Arial"/>
                <a:cs typeface="Arial"/>
              </a:rPr>
              <a:t>against </a:t>
            </a:r>
            <a:r>
              <a:rPr sz="1600" i="1" dirty="0">
                <a:latin typeface="Arial"/>
                <a:cs typeface="Arial"/>
              </a:rPr>
              <a:t>Women </a:t>
            </a:r>
            <a:r>
              <a:rPr sz="1600" i="1" spc="-5" dirty="0">
                <a:latin typeface="Arial"/>
                <a:cs typeface="Arial"/>
              </a:rPr>
              <a:t>(CEDAW) No. 34/180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1979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073140" y="4835639"/>
            <a:ext cx="1384935" cy="1503680"/>
            <a:chOff x="6073140" y="4835639"/>
            <a:chExt cx="1384935" cy="1503680"/>
          </a:xfrm>
        </p:grpSpPr>
        <p:sp>
          <p:nvSpPr>
            <p:cNvPr id="35" name="object 35"/>
            <p:cNvSpPr/>
            <p:nvPr/>
          </p:nvSpPr>
          <p:spPr>
            <a:xfrm>
              <a:off x="6073140" y="4835639"/>
              <a:ext cx="1384554" cy="150342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38672" y="4927092"/>
              <a:ext cx="562355" cy="941832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149340" y="5286756"/>
              <a:ext cx="1173480" cy="942340"/>
            </a:xfrm>
            <a:custGeom>
              <a:avLst/>
              <a:gdLst/>
              <a:ahLst/>
              <a:cxnLst/>
              <a:rect l="l" t="t" r="r" b="b"/>
              <a:pathLst>
                <a:path w="1173479" h="942339">
                  <a:moveTo>
                    <a:pt x="0" y="231902"/>
                  </a:moveTo>
                  <a:lnTo>
                    <a:pt x="156083" y="599605"/>
                  </a:lnTo>
                  <a:lnTo>
                    <a:pt x="175974" y="634252"/>
                  </a:lnTo>
                  <a:lnTo>
                    <a:pt x="217443" y="672120"/>
                  </a:lnTo>
                  <a:lnTo>
                    <a:pt x="265557" y="684453"/>
                  </a:lnTo>
                  <a:lnTo>
                    <a:pt x="615950" y="684453"/>
                  </a:lnTo>
                  <a:lnTo>
                    <a:pt x="546988" y="941832"/>
                  </a:lnTo>
                  <a:lnTo>
                    <a:pt x="578147" y="906614"/>
                  </a:lnTo>
                  <a:lnTo>
                    <a:pt x="611376" y="871734"/>
                  </a:lnTo>
                  <a:lnTo>
                    <a:pt x="646461" y="837285"/>
                  </a:lnTo>
                  <a:lnTo>
                    <a:pt x="683186" y="803361"/>
                  </a:lnTo>
                  <a:lnTo>
                    <a:pt x="721336" y="770055"/>
                  </a:lnTo>
                  <a:lnTo>
                    <a:pt x="760696" y="737462"/>
                  </a:lnTo>
                  <a:lnTo>
                    <a:pt x="801050" y="705676"/>
                  </a:lnTo>
                  <a:lnTo>
                    <a:pt x="842184" y="674790"/>
                  </a:lnTo>
                  <a:lnTo>
                    <a:pt x="883882" y="644899"/>
                  </a:lnTo>
                  <a:lnTo>
                    <a:pt x="925928" y="616095"/>
                  </a:lnTo>
                  <a:lnTo>
                    <a:pt x="968109" y="588474"/>
                  </a:lnTo>
                  <a:lnTo>
                    <a:pt x="1010207" y="562129"/>
                  </a:lnTo>
                  <a:lnTo>
                    <a:pt x="1052009" y="537153"/>
                  </a:lnTo>
                  <a:lnTo>
                    <a:pt x="1093298" y="513642"/>
                  </a:lnTo>
                  <a:lnTo>
                    <a:pt x="1133860" y="491688"/>
                  </a:lnTo>
                  <a:lnTo>
                    <a:pt x="1173480" y="471385"/>
                  </a:lnTo>
                  <a:lnTo>
                    <a:pt x="1172844" y="471385"/>
                  </a:lnTo>
                  <a:lnTo>
                    <a:pt x="1133337" y="450918"/>
                  </a:lnTo>
                  <a:lnTo>
                    <a:pt x="1092873" y="428820"/>
                  </a:lnTo>
                  <a:lnTo>
                    <a:pt x="1051668" y="405185"/>
                  </a:lnTo>
                  <a:lnTo>
                    <a:pt x="1009939" y="380104"/>
                  </a:lnTo>
                  <a:lnTo>
                    <a:pt x="967902" y="353670"/>
                  </a:lnTo>
                  <a:lnTo>
                    <a:pt x="925773" y="325975"/>
                  </a:lnTo>
                  <a:lnTo>
                    <a:pt x="883769" y="297112"/>
                  </a:lnTo>
                  <a:lnTo>
                    <a:pt x="842105" y="267173"/>
                  </a:lnTo>
                  <a:lnTo>
                    <a:pt x="829152" y="257429"/>
                  </a:lnTo>
                  <a:lnTo>
                    <a:pt x="71120" y="257429"/>
                  </a:lnTo>
                  <a:lnTo>
                    <a:pt x="45291" y="257030"/>
                  </a:lnTo>
                  <a:lnTo>
                    <a:pt x="29273" y="254238"/>
                  </a:lnTo>
                  <a:lnTo>
                    <a:pt x="16398" y="246659"/>
                  </a:lnTo>
                  <a:lnTo>
                    <a:pt x="0" y="231902"/>
                  </a:lnTo>
                  <a:close/>
                </a:path>
                <a:path w="1173479" h="942339">
                  <a:moveTo>
                    <a:pt x="546988" y="0"/>
                  </a:moveTo>
                  <a:lnTo>
                    <a:pt x="615950" y="257429"/>
                  </a:lnTo>
                  <a:lnTo>
                    <a:pt x="829152" y="257429"/>
                  </a:lnTo>
                  <a:lnTo>
                    <a:pt x="800997" y="236249"/>
                  </a:lnTo>
                  <a:lnTo>
                    <a:pt x="760663" y="204435"/>
                  </a:lnTo>
                  <a:lnTo>
                    <a:pt x="721317" y="171821"/>
                  </a:lnTo>
                  <a:lnTo>
                    <a:pt x="683176" y="138501"/>
                  </a:lnTo>
                  <a:lnTo>
                    <a:pt x="646457" y="104566"/>
                  </a:lnTo>
                  <a:lnTo>
                    <a:pt x="611375" y="70110"/>
                  </a:lnTo>
                  <a:lnTo>
                    <a:pt x="578147" y="35223"/>
                  </a:lnTo>
                  <a:lnTo>
                    <a:pt x="546988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256782" y="516127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04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1258824" y="363966"/>
            <a:ext cx="9880600" cy="396904"/>
          </a:xfrm>
          <a:prstGeom prst="rect">
            <a:avLst/>
          </a:prstGeom>
          <a:solidFill>
            <a:srgbClr val="44536A"/>
          </a:solidFill>
          <a:ln w="6096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15"/>
              </a:spcBef>
            </a:pPr>
            <a:r>
              <a:rPr lang="en-US" sz="2400" b="1" spc="-20" dirty="0">
                <a:solidFill>
                  <a:srgbClr val="FFFFFF"/>
                </a:solidFill>
                <a:latin typeface="Carlito"/>
                <a:cs typeface="Carlito"/>
              </a:rPr>
              <a:t>OBJEKTIF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11624" y="404664"/>
            <a:ext cx="7391400" cy="461665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INTIPATI UTAMA PINDAAN AKTA KERJA 1955</a:t>
            </a:r>
            <a:endParaRPr dirty="0"/>
          </a:p>
        </p:txBody>
      </p:sp>
      <p:grpSp>
        <p:nvGrpSpPr>
          <p:cNvPr id="15" name="object 13">
            <a:extLst>
              <a:ext uri="{FF2B5EF4-FFF2-40B4-BE49-F238E27FC236}">
                <a16:creationId xmlns:a16="http://schemas.microsoft.com/office/drawing/2014/main" id="{BD536D7F-BE7E-4A61-9326-7D80BF060B96}"/>
              </a:ext>
            </a:extLst>
          </p:cNvPr>
          <p:cNvGrpSpPr/>
          <p:nvPr/>
        </p:nvGrpSpPr>
        <p:grpSpPr>
          <a:xfrm>
            <a:off x="816502" y="1196752"/>
            <a:ext cx="1397000" cy="2767330"/>
            <a:chOff x="617219" y="1162811"/>
            <a:chExt cx="1397000" cy="2767330"/>
          </a:xfrm>
        </p:grpSpPr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0903EA01-6032-49D5-BDB4-F4136F3B55EF}"/>
                </a:ext>
              </a:extLst>
            </p:cNvPr>
            <p:cNvSpPr/>
            <p:nvPr/>
          </p:nvSpPr>
          <p:spPr>
            <a:xfrm>
              <a:off x="644607" y="2019231"/>
              <a:ext cx="1328278" cy="19106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474CF97D-CA13-478B-9AA2-4D4BD159235E}"/>
                </a:ext>
              </a:extLst>
            </p:cNvPr>
            <p:cNvSpPr/>
            <p:nvPr/>
          </p:nvSpPr>
          <p:spPr>
            <a:xfrm>
              <a:off x="682751" y="2097023"/>
              <a:ext cx="1196340" cy="17541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>
              <a:extLst>
                <a:ext uri="{FF2B5EF4-FFF2-40B4-BE49-F238E27FC236}">
                  <a16:creationId xmlns:a16="http://schemas.microsoft.com/office/drawing/2014/main" id="{767B6D11-5F7E-4557-A933-F9525A6136CE}"/>
                </a:ext>
              </a:extLst>
            </p:cNvPr>
            <p:cNvSpPr/>
            <p:nvPr/>
          </p:nvSpPr>
          <p:spPr>
            <a:xfrm>
              <a:off x="617219" y="1162811"/>
              <a:ext cx="1396746" cy="17472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7">
              <a:extLst>
                <a:ext uri="{FF2B5EF4-FFF2-40B4-BE49-F238E27FC236}">
                  <a16:creationId xmlns:a16="http://schemas.microsoft.com/office/drawing/2014/main" id="{4914CA81-9BDD-4BE5-A479-33B8C44236FE}"/>
                </a:ext>
              </a:extLst>
            </p:cNvPr>
            <p:cNvSpPr/>
            <p:nvPr/>
          </p:nvSpPr>
          <p:spPr>
            <a:xfrm>
              <a:off x="682751" y="1254251"/>
              <a:ext cx="1196340" cy="154076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13">
            <a:extLst>
              <a:ext uri="{FF2B5EF4-FFF2-40B4-BE49-F238E27FC236}">
                <a16:creationId xmlns:a16="http://schemas.microsoft.com/office/drawing/2014/main" id="{F2F033F1-9A97-4149-9E54-204C46990EC9}"/>
              </a:ext>
            </a:extLst>
          </p:cNvPr>
          <p:cNvGrpSpPr/>
          <p:nvPr/>
        </p:nvGrpSpPr>
        <p:grpSpPr>
          <a:xfrm>
            <a:off x="770732" y="3140968"/>
            <a:ext cx="1397000" cy="2767330"/>
            <a:chOff x="617219" y="1162811"/>
            <a:chExt cx="1397000" cy="2767330"/>
          </a:xfrm>
        </p:grpSpPr>
        <p:sp>
          <p:nvSpPr>
            <p:cNvPr id="21" name="object 14">
              <a:extLst>
                <a:ext uri="{FF2B5EF4-FFF2-40B4-BE49-F238E27FC236}">
                  <a16:creationId xmlns:a16="http://schemas.microsoft.com/office/drawing/2014/main" id="{570FB3D4-D2B3-46C4-BF16-A8E592A1D781}"/>
                </a:ext>
              </a:extLst>
            </p:cNvPr>
            <p:cNvSpPr/>
            <p:nvPr/>
          </p:nvSpPr>
          <p:spPr>
            <a:xfrm>
              <a:off x="644607" y="2019231"/>
              <a:ext cx="1328278" cy="19106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5">
              <a:extLst>
                <a:ext uri="{FF2B5EF4-FFF2-40B4-BE49-F238E27FC236}">
                  <a16:creationId xmlns:a16="http://schemas.microsoft.com/office/drawing/2014/main" id="{CF851190-B058-4569-AAF9-2C3EA3F47CEF}"/>
                </a:ext>
              </a:extLst>
            </p:cNvPr>
            <p:cNvSpPr/>
            <p:nvPr/>
          </p:nvSpPr>
          <p:spPr>
            <a:xfrm>
              <a:off x="682751" y="2097023"/>
              <a:ext cx="1196340" cy="17541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3BC8E6D9-29C7-4EB7-A4B8-D0340ECA9E55}"/>
                </a:ext>
              </a:extLst>
            </p:cNvPr>
            <p:cNvSpPr/>
            <p:nvPr/>
          </p:nvSpPr>
          <p:spPr>
            <a:xfrm>
              <a:off x="617219" y="1162811"/>
              <a:ext cx="1396746" cy="17472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id="{F8CF705C-238F-4C50-82D1-D6A0250FA097}"/>
                </a:ext>
              </a:extLst>
            </p:cNvPr>
            <p:cNvSpPr/>
            <p:nvPr/>
          </p:nvSpPr>
          <p:spPr>
            <a:xfrm>
              <a:off x="682751" y="1254251"/>
              <a:ext cx="1196340" cy="154076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CB21CF-6917-43DC-8FAF-A8ED5FEC1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34516"/>
              </p:ext>
            </p:extLst>
          </p:nvPr>
        </p:nvGraphicFramePr>
        <p:xfrm>
          <a:off x="2286406" y="1106310"/>
          <a:ext cx="8568952" cy="4990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527">
                  <a:extLst>
                    <a:ext uri="{9D8B030D-6E8A-4147-A177-3AD203B41FA5}">
                      <a16:colId xmlns:a16="http://schemas.microsoft.com/office/drawing/2014/main" val="2680325136"/>
                    </a:ext>
                  </a:extLst>
                </a:gridCol>
                <a:gridCol w="8029425">
                  <a:extLst>
                    <a:ext uri="{9D8B030D-6E8A-4147-A177-3AD203B41FA5}">
                      <a16:colId xmlns:a16="http://schemas.microsoft.com/office/drawing/2014/main" val="419115527"/>
                    </a:ext>
                  </a:extLst>
                </a:gridCol>
              </a:tblGrid>
              <a:tr h="623782">
                <a:tc>
                  <a:txBody>
                    <a:bodyPr/>
                    <a:lstStyle/>
                    <a:p>
                      <a:r>
                        <a:rPr lang="en-US" dirty="0" err="1"/>
                        <a:t>Bil</a:t>
                      </a:r>
                      <a:r>
                        <a:rPr lang="en-US" dirty="0"/>
                        <a:t> </a:t>
                      </a:r>
                      <a:endParaRPr lang="en-MY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Perkara</a:t>
                      </a:r>
                      <a:endParaRPr lang="en-MY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287114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Perluasan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liputan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Akta</a:t>
                      </a:r>
                      <a:r>
                        <a:rPr lang="en-MY" dirty="0"/>
                        <a:t> 265 </a:t>
                      </a:r>
                      <a:r>
                        <a:rPr lang="en-MY" dirty="0" err="1"/>
                        <a:t>kepada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semua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tanpa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mengira</a:t>
                      </a:r>
                      <a:r>
                        <a:rPr lang="en-MY" dirty="0"/>
                        <a:t> had </a:t>
                      </a:r>
                      <a:r>
                        <a:rPr lang="en-MY" dirty="0" err="1"/>
                        <a:t>gaji</a:t>
                      </a:r>
                      <a:r>
                        <a:rPr lang="en-MY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068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Peningkatan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cuti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bersalin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daripada</a:t>
                      </a:r>
                      <a:r>
                        <a:rPr lang="en-MY" dirty="0"/>
                        <a:t> 60 </a:t>
                      </a:r>
                      <a:r>
                        <a:rPr lang="en-MY" dirty="0" err="1"/>
                        <a:t>hari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kepada</a:t>
                      </a:r>
                      <a:r>
                        <a:rPr lang="en-MY" dirty="0"/>
                        <a:t> 98 </a:t>
                      </a:r>
                      <a:r>
                        <a:rPr lang="en-MY" dirty="0" err="1"/>
                        <a:t>hari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47799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Pemberian cuti paterniti selama 7 hari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674647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Pengurangan waktu kerja daripada 48 jam seminggu kepada 45 jam seminggu;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634037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Pengasingan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cuti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sakit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hospitalisasi</a:t>
                      </a:r>
                      <a:r>
                        <a:rPr lang="en-MY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440042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Menggalakkan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majikan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membenarkan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membuat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Aturan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Kerja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Fleksibel</a:t>
                      </a:r>
                      <a:r>
                        <a:rPr lang="en-MY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363384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Larangan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Diskriminasi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dalam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Pekerjaan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1502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75D439-D80E-4E90-8474-92BA852B0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61531"/>
              </p:ext>
            </p:extLst>
          </p:nvPr>
        </p:nvGraphicFramePr>
        <p:xfrm>
          <a:off x="1523492" y="909425"/>
          <a:ext cx="9145016" cy="5039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798">
                  <a:extLst>
                    <a:ext uri="{9D8B030D-6E8A-4147-A177-3AD203B41FA5}">
                      <a16:colId xmlns:a16="http://schemas.microsoft.com/office/drawing/2014/main" val="2680325136"/>
                    </a:ext>
                  </a:extLst>
                </a:gridCol>
                <a:gridCol w="8569218">
                  <a:extLst>
                    <a:ext uri="{9D8B030D-6E8A-4147-A177-3AD203B41FA5}">
                      <a16:colId xmlns:a16="http://schemas.microsoft.com/office/drawing/2014/main" val="419115527"/>
                    </a:ext>
                  </a:extLst>
                </a:gridCol>
              </a:tblGrid>
              <a:tr h="623782">
                <a:tc>
                  <a:txBody>
                    <a:bodyPr/>
                    <a:lstStyle/>
                    <a:p>
                      <a:r>
                        <a:rPr lang="en-US" b="1" dirty="0" err="1"/>
                        <a:t>Bil</a:t>
                      </a:r>
                      <a:r>
                        <a:rPr lang="en-US" b="1" dirty="0"/>
                        <a:t> </a:t>
                      </a:r>
                      <a:endParaRPr lang="en-MY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Perkara</a:t>
                      </a:r>
                      <a:endParaRPr lang="en-MY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446195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Larangan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Buruh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Paksa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068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Larangan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Pemberhentian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</a:t>
                      </a:r>
                      <a:r>
                        <a:rPr lang="en-MY" dirty="0"/>
                        <a:t> Wanita </a:t>
                      </a:r>
                      <a:r>
                        <a:rPr lang="en-MY" dirty="0" err="1"/>
                        <a:t>Hamil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47799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Mewajibkan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majikan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membuat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bayaran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gaji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melalui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institusi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kewangan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674647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Meletakkan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kewajipan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majikan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mempamer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Notis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berhubung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Pencegahan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Gangguan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Seksual</a:t>
                      </a:r>
                      <a:r>
                        <a:rPr lang="en-MY" dirty="0"/>
                        <a:t> di </a:t>
                      </a:r>
                      <a:r>
                        <a:rPr lang="en-MY" dirty="0" err="1"/>
                        <a:t>tempat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pekerjaan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634037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Memperkemas penggajian pekerja asing dengan mewajibkan majikan mendapatkan kebenaran awal daripada Ketua Pengarah JTKSM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440042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Memasukkan</a:t>
                      </a:r>
                      <a:r>
                        <a:rPr lang="en-MY" dirty="0"/>
                        <a:t> formula </a:t>
                      </a:r>
                      <a:r>
                        <a:rPr lang="en-MY" dirty="0" err="1"/>
                        <a:t>pengiraan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gaji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bagi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kerja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tidak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cukup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bulan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363384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Memasukkan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peruntukan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baharu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berkaitan</a:t>
                      </a:r>
                      <a:r>
                        <a:rPr lang="en-MY" dirty="0"/>
                        <a:t> “</a:t>
                      </a:r>
                      <a:r>
                        <a:rPr lang="en-MY" dirty="0" err="1"/>
                        <a:t>anggapan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pekerja</a:t>
                      </a:r>
                      <a:r>
                        <a:rPr lang="en-MY" dirty="0"/>
                        <a:t>” </a:t>
                      </a:r>
                      <a:r>
                        <a:rPr lang="en-MY" dirty="0" err="1"/>
                        <a:t>bagi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memudahkan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kes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pendakwaan</a:t>
                      </a:r>
                      <a:r>
                        <a:rPr lang="en-MY" dirty="0"/>
                        <a:t> di </a:t>
                      </a:r>
                      <a:r>
                        <a:rPr lang="en-MY" dirty="0" err="1"/>
                        <a:t>mahkamah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150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368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882502-F5B6-43B0-853F-880110791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785403"/>
              </p:ext>
            </p:extLst>
          </p:nvPr>
        </p:nvGraphicFramePr>
        <p:xfrm>
          <a:off x="1631504" y="1484784"/>
          <a:ext cx="9145016" cy="2527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798">
                  <a:extLst>
                    <a:ext uri="{9D8B030D-6E8A-4147-A177-3AD203B41FA5}">
                      <a16:colId xmlns:a16="http://schemas.microsoft.com/office/drawing/2014/main" val="2680325136"/>
                    </a:ext>
                  </a:extLst>
                </a:gridCol>
                <a:gridCol w="8569218">
                  <a:extLst>
                    <a:ext uri="{9D8B030D-6E8A-4147-A177-3AD203B41FA5}">
                      <a16:colId xmlns:a16="http://schemas.microsoft.com/office/drawing/2014/main" val="419115527"/>
                    </a:ext>
                  </a:extLst>
                </a:gridCol>
              </a:tblGrid>
              <a:tr h="623782">
                <a:tc>
                  <a:txBody>
                    <a:bodyPr/>
                    <a:lstStyle/>
                    <a:p>
                      <a:r>
                        <a:rPr lang="en-US" dirty="0" err="1"/>
                        <a:t>Bil</a:t>
                      </a:r>
                      <a:r>
                        <a:rPr lang="en-US" dirty="0"/>
                        <a:t> 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Perkara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62371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Memasukkan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peruntukan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baharu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berkaitan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bayaran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gaji</a:t>
                      </a:r>
                      <a:r>
                        <a:rPr lang="en-MY" dirty="0"/>
                        <a:t> dan </a:t>
                      </a:r>
                      <a:r>
                        <a:rPr lang="en-MY" dirty="0" err="1"/>
                        <a:t>apa-apa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bayaran</a:t>
                      </a:r>
                      <a:r>
                        <a:rPr lang="en-MY" dirty="0"/>
                        <a:t> lain yang </a:t>
                      </a:r>
                      <a:r>
                        <a:rPr lang="en-MY" dirty="0" err="1"/>
                        <a:t>tertunggak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supaya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dibayar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sekali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bersama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denda</a:t>
                      </a:r>
                      <a:r>
                        <a:rPr lang="en-MY" dirty="0"/>
                        <a:t> oleh </a:t>
                      </a:r>
                      <a:r>
                        <a:rPr lang="en-MY" dirty="0" err="1"/>
                        <a:t>Mahkamah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068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Meningkatkan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penalti</a:t>
                      </a:r>
                      <a:r>
                        <a:rPr lang="en-MY" dirty="0"/>
                        <a:t> am </a:t>
                      </a:r>
                      <a:r>
                        <a:rPr lang="en-MY" dirty="0" err="1"/>
                        <a:t>daripada</a:t>
                      </a:r>
                      <a:r>
                        <a:rPr lang="en-MY" dirty="0"/>
                        <a:t> RM10,000 </a:t>
                      </a:r>
                      <a:r>
                        <a:rPr lang="en-MY" dirty="0" err="1"/>
                        <a:t>kepada</a:t>
                      </a:r>
                      <a:r>
                        <a:rPr lang="en-MY" dirty="0"/>
                        <a:t> RM50,000 </a:t>
                      </a:r>
                      <a:r>
                        <a:rPr lang="en-MY" dirty="0" err="1"/>
                        <a:t>bagi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pelanggaran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peruntukan</a:t>
                      </a:r>
                      <a:r>
                        <a:rPr lang="en-MY" dirty="0"/>
                        <a:t> di </a:t>
                      </a:r>
                      <a:r>
                        <a:rPr lang="en-MY" dirty="0" err="1"/>
                        <a:t>bawah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Akta</a:t>
                      </a:r>
                      <a:r>
                        <a:rPr lang="en-MY" dirty="0"/>
                        <a:t> 265; dan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477990"/>
                  </a:ext>
                </a:extLst>
              </a:tr>
              <a:tr h="623782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Pindaan-pindaan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kecil</a:t>
                      </a:r>
                      <a:r>
                        <a:rPr lang="en-MY" dirty="0"/>
                        <a:t> lain yang </a:t>
                      </a:r>
                      <a:r>
                        <a:rPr lang="en-MY" dirty="0" err="1"/>
                        <a:t>bersangkutan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674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65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2321</TotalTime>
  <Words>3332</Words>
  <Application>Microsoft Office PowerPoint</Application>
  <DocSecurity>0</DocSecurity>
  <PresentationFormat>Widescreen</PresentationFormat>
  <Paragraphs>504</Paragraphs>
  <Slides>43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Berlin Sans FB</vt:lpstr>
      <vt:lpstr>Calibri</vt:lpstr>
      <vt:lpstr>Calibri Light</vt:lpstr>
      <vt:lpstr>Carlito</vt:lpstr>
      <vt:lpstr>Gothic Uralic</vt:lpstr>
      <vt:lpstr>Times New Roman</vt:lpstr>
      <vt:lpstr>Wingdings</vt:lpstr>
      <vt:lpstr>Office Theme</vt:lpstr>
      <vt:lpstr> AKTA KERJA 1955 (PINDAAN) 2022  </vt:lpstr>
      <vt:lpstr>PowerPoint Presentation</vt:lpstr>
      <vt:lpstr>PowerPoint Presentation</vt:lpstr>
      <vt:lpstr>PowerPoint Presentation</vt:lpstr>
      <vt:lpstr>PowerPoint Presentation</vt:lpstr>
      <vt:lpstr>OBJEKTIF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PENGIRAAN GAJI TIDAK LENGKAP SEBULAN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BRIREFING TO BOARD MEMBER</dc:title>
  <dc:subject/>
  <dc:creator>Musalman Bin. Ahmad Iskandar Shah</dc:creator>
  <cp:keywords/>
  <dc:description/>
  <cp:lastModifiedBy>JTKSM</cp:lastModifiedBy>
  <cp:revision>739</cp:revision>
  <cp:lastPrinted>2023-07-19T07:53:01Z</cp:lastPrinted>
  <dcterms:created xsi:type="dcterms:W3CDTF">2017-11-01T06:17:23Z</dcterms:created>
  <dcterms:modified xsi:type="dcterms:W3CDTF">2024-06-20T01:59:55Z</dcterms:modified>
  <cp:category/>
  <dc:identifier/>
  <cp:contentStatus/>
  <dc:language/>
  <cp:version/>
</cp:coreProperties>
</file>